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321" r:id="rId3"/>
    <p:sldId id="319" r:id="rId4"/>
    <p:sldId id="311" r:id="rId5"/>
    <p:sldId id="320" r:id="rId6"/>
    <p:sldId id="257" r:id="rId7"/>
    <p:sldId id="315" r:id="rId8"/>
    <p:sldId id="312" r:id="rId9"/>
    <p:sldId id="313" r:id="rId10"/>
    <p:sldId id="314" r:id="rId11"/>
    <p:sldId id="316" r:id="rId12"/>
    <p:sldId id="317" r:id="rId1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22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2E2FD3-96FE-4102-96B2-14A4FE79B808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D01809-C6B2-4A5A-81AB-9A80F06E3A06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All Forces</a:t>
          </a:r>
        </a:p>
      </dgm:t>
    </dgm:pt>
    <dgm:pt modelId="{A01E6548-2F1E-4F58-A77F-F441C2D206AD}" type="parTrans" cxnId="{8F0AEE91-A694-4850-9772-3E1FA3AC1068}">
      <dgm:prSet/>
      <dgm:spPr/>
      <dgm:t>
        <a:bodyPr/>
        <a:lstStyle/>
        <a:p>
          <a:endParaRPr lang="en-US" sz="1600"/>
        </a:p>
      </dgm:t>
    </dgm:pt>
    <dgm:pt modelId="{A2BCB3AB-61AC-4F79-A034-819A3E881FB0}" type="sibTrans" cxnId="{8F0AEE91-A694-4850-9772-3E1FA3AC1068}">
      <dgm:prSet/>
      <dgm:spPr/>
      <dgm:t>
        <a:bodyPr/>
        <a:lstStyle/>
        <a:p>
          <a:endParaRPr lang="en-US" sz="1600"/>
        </a:p>
      </dgm:t>
    </dgm:pt>
    <dgm:pt modelId="{243699C0-1AFE-4961-A9D1-BAC14EA9E9DA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the momentum of the liquid column</a:t>
          </a:r>
          <a:endParaRPr lang="fa-I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1A5189-63FA-492E-BC00-3B53B5E38942}" type="parTrans" cxnId="{D648C70D-919A-4BB2-93C4-915AFE1B93F2}">
      <dgm:prSet custT="1"/>
      <dgm:spPr/>
      <dgm:t>
        <a:bodyPr/>
        <a:lstStyle/>
        <a:p>
          <a:endParaRPr lang="en-US" sz="400"/>
        </a:p>
      </dgm:t>
    </dgm:pt>
    <dgm:pt modelId="{C8340701-0916-4069-B452-CEABA3374D46}" type="sibTrans" cxnId="{D648C70D-919A-4BB2-93C4-915AFE1B93F2}">
      <dgm:prSet/>
      <dgm:spPr/>
      <dgm:t>
        <a:bodyPr/>
        <a:lstStyle/>
        <a:p>
          <a:endParaRPr lang="en-US" sz="1600"/>
        </a:p>
      </dgm:t>
    </dgm:pt>
    <dgm:pt modelId="{FC307112-B873-43FE-8547-31D4ED43D750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hydrostatic pressure</a:t>
          </a:r>
        </a:p>
      </dgm:t>
    </dgm:pt>
    <dgm:pt modelId="{A0020B06-1D71-4138-B027-3F751C027694}" type="parTrans" cxnId="{069E269C-2AF7-4D8F-95FC-CAD5D9956A10}">
      <dgm:prSet custT="1"/>
      <dgm:spPr/>
      <dgm:t>
        <a:bodyPr/>
        <a:lstStyle/>
        <a:p>
          <a:endParaRPr lang="en-US" sz="400"/>
        </a:p>
      </dgm:t>
    </dgm:pt>
    <dgm:pt modelId="{D69EE6DC-2C62-4B49-AB4B-C9E76203D7C7}" type="sibTrans" cxnId="{069E269C-2AF7-4D8F-95FC-CAD5D9956A10}">
      <dgm:prSet/>
      <dgm:spPr/>
      <dgm:t>
        <a:bodyPr/>
        <a:lstStyle/>
        <a:p>
          <a:endParaRPr lang="en-US" sz="1600"/>
        </a:p>
      </dgm:t>
    </dgm:pt>
    <dgm:pt modelId="{8F1BE3C9-69F8-4D96-B647-626508C6A5A2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capillary</a:t>
          </a:r>
        </a:p>
      </dgm:t>
    </dgm:pt>
    <dgm:pt modelId="{D953B127-9BF6-432B-ADDF-E2CE0E1F47A8}" type="parTrans" cxnId="{1AEA4E74-ABCF-4518-B710-83A9EF02710E}">
      <dgm:prSet custT="1"/>
      <dgm:spPr/>
      <dgm:t>
        <a:bodyPr/>
        <a:lstStyle/>
        <a:p>
          <a:endParaRPr lang="en-US" sz="400"/>
        </a:p>
      </dgm:t>
    </dgm:pt>
    <dgm:pt modelId="{9B5A1AE6-E861-464A-80DB-94EEBE0DB396}" type="sibTrans" cxnId="{1AEA4E74-ABCF-4518-B710-83A9EF02710E}">
      <dgm:prSet/>
      <dgm:spPr/>
      <dgm:t>
        <a:bodyPr/>
        <a:lstStyle/>
        <a:p>
          <a:endParaRPr lang="en-US" sz="1600"/>
        </a:p>
      </dgm:t>
    </dgm:pt>
    <dgm:pt modelId="{45E29FAD-7ECE-4C13-AE10-3D815C533844}">
      <dgm:prSet phldrT="[Text]" custT="1"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viscous (retarding)</a:t>
          </a:r>
        </a:p>
      </dgm:t>
    </dgm:pt>
    <dgm:pt modelId="{40C39F3A-D0D7-4806-9CC9-1345C65AD178}" type="parTrans" cxnId="{7E136DB6-F94D-47FC-BBF1-B97F07EB0717}">
      <dgm:prSet custT="1"/>
      <dgm:spPr/>
      <dgm:t>
        <a:bodyPr/>
        <a:lstStyle/>
        <a:p>
          <a:endParaRPr lang="en-US" sz="400"/>
        </a:p>
      </dgm:t>
    </dgm:pt>
    <dgm:pt modelId="{F13F2E65-6F4C-4787-9E34-4B82142A9A4A}" type="sibTrans" cxnId="{7E136DB6-F94D-47FC-BBF1-B97F07EB0717}">
      <dgm:prSet/>
      <dgm:spPr/>
      <dgm:t>
        <a:bodyPr/>
        <a:lstStyle/>
        <a:p>
          <a:endParaRPr lang="en-US" sz="1600"/>
        </a:p>
      </dgm:t>
    </dgm:pt>
    <dgm:pt modelId="{9665130F-C52A-4910-9098-1D1254C40D27}" type="pres">
      <dgm:prSet presAssocID="{AC2E2FD3-96FE-4102-96B2-14A4FE79B80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C5E5A7D-7C23-44DB-8C96-FED2754C6FF2}" type="pres">
      <dgm:prSet presAssocID="{ACD01809-C6B2-4A5A-81AB-9A80F06E3A06}" presName="root1" presStyleCnt="0"/>
      <dgm:spPr/>
    </dgm:pt>
    <dgm:pt modelId="{FF3AB3CC-A002-4064-8D1E-6F4C28A53326}" type="pres">
      <dgm:prSet presAssocID="{ACD01809-C6B2-4A5A-81AB-9A80F06E3A06}" presName="LevelOneTextNode" presStyleLbl="node0" presStyleIdx="0" presStyleCnt="1">
        <dgm:presLayoutVars>
          <dgm:chPref val="3"/>
        </dgm:presLayoutVars>
      </dgm:prSet>
      <dgm:spPr/>
    </dgm:pt>
    <dgm:pt modelId="{B15A2324-A3AF-42B0-8C2C-8643F4DE21DF}" type="pres">
      <dgm:prSet presAssocID="{ACD01809-C6B2-4A5A-81AB-9A80F06E3A06}" presName="level2hierChild" presStyleCnt="0"/>
      <dgm:spPr/>
    </dgm:pt>
    <dgm:pt modelId="{9A5DC5F2-1873-43DD-83DE-AF79205EF918}" type="pres">
      <dgm:prSet presAssocID="{721A5189-63FA-492E-BC00-3B53B5E38942}" presName="conn2-1" presStyleLbl="parChTrans1D2" presStyleIdx="0" presStyleCnt="4"/>
      <dgm:spPr/>
    </dgm:pt>
    <dgm:pt modelId="{02619346-28B4-41B4-BEEF-6CE86C58B5A6}" type="pres">
      <dgm:prSet presAssocID="{721A5189-63FA-492E-BC00-3B53B5E38942}" presName="connTx" presStyleLbl="parChTrans1D2" presStyleIdx="0" presStyleCnt="4"/>
      <dgm:spPr/>
    </dgm:pt>
    <dgm:pt modelId="{38561236-1D21-4E3A-A350-D77172237F4C}" type="pres">
      <dgm:prSet presAssocID="{243699C0-1AFE-4961-A9D1-BAC14EA9E9DA}" presName="root2" presStyleCnt="0"/>
      <dgm:spPr/>
    </dgm:pt>
    <dgm:pt modelId="{66502FB4-6D1D-4389-9FAA-9D5CA339C50C}" type="pres">
      <dgm:prSet presAssocID="{243699C0-1AFE-4961-A9D1-BAC14EA9E9DA}" presName="LevelTwoTextNode" presStyleLbl="node2" presStyleIdx="0" presStyleCnt="4" custScaleX="134270">
        <dgm:presLayoutVars>
          <dgm:chPref val="3"/>
        </dgm:presLayoutVars>
      </dgm:prSet>
      <dgm:spPr/>
    </dgm:pt>
    <dgm:pt modelId="{61B59FB1-F590-4F8D-BF28-B6A08C33F18C}" type="pres">
      <dgm:prSet presAssocID="{243699C0-1AFE-4961-A9D1-BAC14EA9E9DA}" presName="level3hierChild" presStyleCnt="0"/>
      <dgm:spPr/>
    </dgm:pt>
    <dgm:pt modelId="{F8AD39CE-67E6-4ED7-9A77-74CE7D39544D}" type="pres">
      <dgm:prSet presAssocID="{A0020B06-1D71-4138-B027-3F751C027694}" presName="conn2-1" presStyleLbl="parChTrans1D2" presStyleIdx="1" presStyleCnt="4"/>
      <dgm:spPr/>
    </dgm:pt>
    <dgm:pt modelId="{9C03FC54-FA0A-4499-9AF4-0330A82D270A}" type="pres">
      <dgm:prSet presAssocID="{A0020B06-1D71-4138-B027-3F751C027694}" presName="connTx" presStyleLbl="parChTrans1D2" presStyleIdx="1" presStyleCnt="4"/>
      <dgm:spPr/>
    </dgm:pt>
    <dgm:pt modelId="{3A02B630-71B8-4BFE-A270-0B43394741B3}" type="pres">
      <dgm:prSet presAssocID="{FC307112-B873-43FE-8547-31D4ED43D750}" presName="root2" presStyleCnt="0"/>
      <dgm:spPr/>
    </dgm:pt>
    <dgm:pt modelId="{C5E1605E-52B5-42E8-B9CA-B260A608D10E}" type="pres">
      <dgm:prSet presAssocID="{FC307112-B873-43FE-8547-31D4ED43D750}" presName="LevelTwoTextNode" presStyleLbl="node2" presStyleIdx="1" presStyleCnt="4" custScaleX="134270">
        <dgm:presLayoutVars>
          <dgm:chPref val="3"/>
        </dgm:presLayoutVars>
      </dgm:prSet>
      <dgm:spPr/>
    </dgm:pt>
    <dgm:pt modelId="{98ABED0D-7A6A-422B-B94E-D04D8B3E7D3F}" type="pres">
      <dgm:prSet presAssocID="{FC307112-B873-43FE-8547-31D4ED43D750}" presName="level3hierChild" presStyleCnt="0"/>
      <dgm:spPr/>
    </dgm:pt>
    <dgm:pt modelId="{04C40D1A-E0A9-4712-976F-ADAC2D68CDC4}" type="pres">
      <dgm:prSet presAssocID="{D953B127-9BF6-432B-ADDF-E2CE0E1F47A8}" presName="conn2-1" presStyleLbl="parChTrans1D2" presStyleIdx="2" presStyleCnt="4"/>
      <dgm:spPr/>
    </dgm:pt>
    <dgm:pt modelId="{F6F9D6B1-D43A-4640-AE59-B4166D3088BD}" type="pres">
      <dgm:prSet presAssocID="{D953B127-9BF6-432B-ADDF-E2CE0E1F47A8}" presName="connTx" presStyleLbl="parChTrans1D2" presStyleIdx="2" presStyleCnt="4"/>
      <dgm:spPr/>
    </dgm:pt>
    <dgm:pt modelId="{C9C051FB-3798-4BC1-A8F9-67C85C7B8018}" type="pres">
      <dgm:prSet presAssocID="{8F1BE3C9-69F8-4D96-B647-626508C6A5A2}" presName="root2" presStyleCnt="0"/>
      <dgm:spPr/>
    </dgm:pt>
    <dgm:pt modelId="{4AD6241D-13EE-41C9-9A20-780582858393}" type="pres">
      <dgm:prSet presAssocID="{8F1BE3C9-69F8-4D96-B647-626508C6A5A2}" presName="LevelTwoTextNode" presStyleLbl="node2" presStyleIdx="2" presStyleCnt="4" custScaleX="134270">
        <dgm:presLayoutVars>
          <dgm:chPref val="3"/>
        </dgm:presLayoutVars>
      </dgm:prSet>
      <dgm:spPr/>
    </dgm:pt>
    <dgm:pt modelId="{28A626FD-75D7-4439-A7F1-A7985025936E}" type="pres">
      <dgm:prSet presAssocID="{8F1BE3C9-69F8-4D96-B647-626508C6A5A2}" presName="level3hierChild" presStyleCnt="0"/>
      <dgm:spPr/>
    </dgm:pt>
    <dgm:pt modelId="{06970DDE-E970-45C0-B104-A6F28C48CDF9}" type="pres">
      <dgm:prSet presAssocID="{40C39F3A-D0D7-4806-9CC9-1345C65AD178}" presName="conn2-1" presStyleLbl="parChTrans1D2" presStyleIdx="3" presStyleCnt="4"/>
      <dgm:spPr/>
    </dgm:pt>
    <dgm:pt modelId="{A0FC260F-192A-4C27-ABAA-B23B9BDA53A3}" type="pres">
      <dgm:prSet presAssocID="{40C39F3A-D0D7-4806-9CC9-1345C65AD178}" presName="connTx" presStyleLbl="parChTrans1D2" presStyleIdx="3" presStyleCnt="4"/>
      <dgm:spPr/>
    </dgm:pt>
    <dgm:pt modelId="{944E0A8B-AFA1-43D4-85E7-7FA4C10A6E49}" type="pres">
      <dgm:prSet presAssocID="{45E29FAD-7ECE-4C13-AE10-3D815C533844}" presName="root2" presStyleCnt="0"/>
      <dgm:spPr/>
    </dgm:pt>
    <dgm:pt modelId="{D9E9E76D-F53B-4B84-ACB8-264FAF3C4001}" type="pres">
      <dgm:prSet presAssocID="{45E29FAD-7ECE-4C13-AE10-3D815C533844}" presName="LevelTwoTextNode" presStyleLbl="node2" presStyleIdx="3" presStyleCnt="4" custScaleX="134270">
        <dgm:presLayoutVars>
          <dgm:chPref val="3"/>
        </dgm:presLayoutVars>
      </dgm:prSet>
      <dgm:spPr/>
    </dgm:pt>
    <dgm:pt modelId="{29DFC658-428D-4FA3-84F4-769F2882ACD2}" type="pres">
      <dgm:prSet presAssocID="{45E29FAD-7ECE-4C13-AE10-3D815C533844}" presName="level3hierChild" presStyleCnt="0"/>
      <dgm:spPr/>
    </dgm:pt>
  </dgm:ptLst>
  <dgm:cxnLst>
    <dgm:cxn modelId="{D648C70D-919A-4BB2-93C4-915AFE1B93F2}" srcId="{ACD01809-C6B2-4A5A-81AB-9A80F06E3A06}" destId="{243699C0-1AFE-4961-A9D1-BAC14EA9E9DA}" srcOrd="0" destOrd="0" parTransId="{721A5189-63FA-492E-BC00-3B53B5E38942}" sibTransId="{C8340701-0916-4069-B452-CEABA3374D46}"/>
    <dgm:cxn modelId="{7E6EEB29-2FAC-48EC-AD94-474D9E390C3D}" type="presOf" srcId="{A0020B06-1D71-4138-B027-3F751C027694}" destId="{F8AD39CE-67E6-4ED7-9A77-74CE7D39544D}" srcOrd="0" destOrd="0" presId="urn:microsoft.com/office/officeart/2005/8/layout/hierarchy2"/>
    <dgm:cxn modelId="{223BAD36-8932-49F7-83FE-156B471D5BC4}" type="presOf" srcId="{AC2E2FD3-96FE-4102-96B2-14A4FE79B808}" destId="{9665130F-C52A-4910-9098-1D1254C40D27}" srcOrd="0" destOrd="0" presId="urn:microsoft.com/office/officeart/2005/8/layout/hierarchy2"/>
    <dgm:cxn modelId="{1E69763D-A2D7-4EA0-A2DF-7D9E27172A30}" type="presOf" srcId="{ACD01809-C6B2-4A5A-81AB-9A80F06E3A06}" destId="{FF3AB3CC-A002-4064-8D1E-6F4C28A53326}" srcOrd="0" destOrd="0" presId="urn:microsoft.com/office/officeart/2005/8/layout/hierarchy2"/>
    <dgm:cxn modelId="{C4748740-6C39-4069-A384-5B3CB82E54AB}" type="presOf" srcId="{8F1BE3C9-69F8-4D96-B647-626508C6A5A2}" destId="{4AD6241D-13EE-41C9-9A20-780582858393}" srcOrd="0" destOrd="0" presId="urn:microsoft.com/office/officeart/2005/8/layout/hierarchy2"/>
    <dgm:cxn modelId="{79ACC365-4FD8-4FB0-9F75-FA4C95C7271F}" type="presOf" srcId="{FC307112-B873-43FE-8547-31D4ED43D750}" destId="{C5E1605E-52B5-42E8-B9CA-B260A608D10E}" srcOrd="0" destOrd="0" presId="urn:microsoft.com/office/officeart/2005/8/layout/hierarchy2"/>
    <dgm:cxn modelId="{CC9B5848-AD55-406F-AB3C-6366E03E32A1}" type="presOf" srcId="{721A5189-63FA-492E-BC00-3B53B5E38942}" destId="{02619346-28B4-41B4-BEEF-6CE86C58B5A6}" srcOrd="1" destOrd="0" presId="urn:microsoft.com/office/officeart/2005/8/layout/hierarchy2"/>
    <dgm:cxn modelId="{D64EEC51-5BB7-404D-A0EB-E2388CAA1E15}" type="presOf" srcId="{D953B127-9BF6-432B-ADDF-E2CE0E1F47A8}" destId="{F6F9D6B1-D43A-4640-AE59-B4166D3088BD}" srcOrd="1" destOrd="0" presId="urn:microsoft.com/office/officeart/2005/8/layout/hierarchy2"/>
    <dgm:cxn modelId="{1AEA4E74-ABCF-4518-B710-83A9EF02710E}" srcId="{ACD01809-C6B2-4A5A-81AB-9A80F06E3A06}" destId="{8F1BE3C9-69F8-4D96-B647-626508C6A5A2}" srcOrd="2" destOrd="0" parTransId="{D953B127-9BF6-432B-ADDF-E2CE0E1F47A8}" sibTransId="{9B5A1AE6-E861-464A-80DB-94EEBE0DB396}"/>
    <dgm:cxn modelId="{D34D1175-32FC-46D5-882A-0F3DC6C8779F}" type="presOf" srcId="{A0020B06-1D71-4138-B027-3F751C027694}" destId="{9C03FC54-FA0A-4499-9AF4-0330A82D270A}" srcOrd="1" destOrd="0" presId="urn:microsoft.com/office/officeart/2005/8/layout/hierarchy2"/>
    <dgm:cxn modelId="{01C41A55-2657-45AD-A9BF-32934CF4B7B5}" type="presOf" srcId="{243699C0-1AFE-4961-A9D1-BAC14EA9E9DA}" destId="{66502FB4-6D1D-4389-9FAA-9D5CA339C50C}" srcOrd="0" destOrd="0" presId="urn:microsoft.com/office/officeart/2005/8/layout/hierarchy2"/>
    <dgm:cxn modelId="{6F60D37E-AB0B-4FDA-A78B-6BAF67D8CBB0}" type="presOf" srcId="{45E29FAD-7ECE-4C13-AE10-3D815C533844}" destId="{D9E9E76D-F53B-4B84-ACB8-264FAF3C4001}" srcOrd="0" destOrd="0" presId="urn:microsoft.com/office/officeart/2005/8/layout/hierarchy2"/>
    <dgm:cxn modelId="{8F0AEE91-A694-4850-9772-3E1FA3AC1068}" srcId="{AC2E2FD3-96FE-4102-96B2-14A4FE79B808}" destId="{ACD01809-C6B2-4A5A-81AB-9A80F06E3A06}" srcOrd="0" destOrd="0" parTransId="{A01E6548-2F1E-4F58-A77F-F441C2D206AD}" sibTransId="{A2BCB3AB-61AC-4F79-A034-819A3E881FB0}"/>
    <dgm:cxn modelId="{069E269C-2AF7-4D8F-95FC-CAD5D9956A10}" srcId="{ACD01809-C6B2-4A5A-81AB-9A80F06E3A06}" destId="{FC307112-B873-43FE-8547-31D4ED43D750}" srcOrd="1" destOrd="0" parTransId="{A0020B06-1D71-4138-B027-3F751C027694}" sibTransId="{D69EE6DC-2C62-4B49-AB4B-C9E76203D7C7}"/>
    <dgm:cxn modelId="{7E136DB6-F94D-47FC-BBF1-B97F07EB0717}" srcId="{ACD01809-C6B2-4A5A-81AB-9A80F06E3A06}" destId="{45E29FAD-7ECE-4C13-AE10-3D815C533844}" srcOrd="3" destOrd="0" parTransId="{40C39F3A-D0D7-4806-9CC9-1345C65AD178}" sibTransId="{F13F2E65-6F4C-4787-9E34-4B82142A9A4A}"/>
    <dgm:cxn modelId="{1DB635BF-3729-4DB1-9E76-F174A225BB0A}" type="presOf" srcId="{40C39F3A-D0D7-4806-9CC9-1345C65AD178}" destId="{06970DDE-E970-45C0-B104-A6F28C48CDF9}" srcOrd="0" destOrd="0" presId="urn:microsoft.com/office/officeart/2005/8/layout/hierarchy2"/>
    <dgm:cxn modelId="{1DF517EA-230C-4A11-AAE6-1DAE17BFE9AE}" type="presOf" srcId="{721A5189-63FA-492E-BC00-3B53B5E38942}" destId="{9A5DC5F2-1873-43DD-83DE-AF79205EF918}" srcOrd="0" destOrd="0" presId="urn:microsoft.com/office/officeart/2005/8/layout/hierarchy2"/>
    <dgm:cxn modelId="{E2C683F1-2BCC-4ABC-977C-C14F2D4A5787}" type="presOf" srcId="{40C39F3A-D0D7-4806-9CC9-1345C65AD178}" destId="{A0FC260F-192A-4C27-ABAA-B23B9BDA53A3}" srcOrd="1" destOrd="0" presId="urn:microsoft.com/office/officeart/2005/8/layout/hierarchy2"/>
    <dgm:cxn modelId="{AB0907F9-7D25-4CC9-8090-8D2241C3AD5E}" type="presOf" srcId="{D953B127-9BF6-432B-ADDF-E2CE0E1F47A8}" destId="{04C40D1A-E0A9-4712-976F-ADAC2D68CDC4}" srcOrd="0" destOrd="0" presId="urn:microsoft.com/office/officeart/2005/8/layout/hierarchy2"/>
    <dgm:cxn modelId="{37ECD844-EA54-4114-8AAE-1144A81C5BF8}" type="presParOf" srcId="{9665130F-C52A-4910-9098-1D1254C40D27}" destId="{DC5E5A7D-7C23-44DB-8C96-FED2754C6FF2}" srcOrd="0" destOrd="0" presId="urn:microsoft.com/office/officeart/2005/8/layout/hierarchy2"/>
    <dgm:cxn modelId="{F157317E-2F70-402C-A1FD-DDA9960ADEEC}" type="presParOf" srcId="{DC5E5A7D-7C23-44DB-8C96-FED2754C6FF2}" destId="{FF3AB3CC-A002-4064-8D1E-6F4C28A53326}" srcOrd="0" destOrd="0" presId="urn:microsoft.com/office/officeart/2005/8/layout/hierarchy2"/>
    <dgm:cxn modelId="{31E66E36-38A9-4F1D-B5F5-7376B10A4B82}" type="presParOf" srcId="{DC5E5A7D-7C23-44DB-8C96-FED2754C6FF2}" destId="{B15A2324-A3AF-42B0-8C2C-8643F4DE21DF}" srcOrd="1" destOrd="0" presId="urn:microsoft.com/office/officeart/2005/8/layout/hierarchy2"/>
    <dgm:cxn modelId="{B1D40EBF-1EFA-445F-AD81-A5459539A093}" type="presParOf" srcId="{B15A2324-A3AF-42B0-8C2C-8643F4DE21DF}" destId="{9A5DC5F2-1873-43DD-83DE-AF79205EF918}" srcOrd="0" destOrd="0" presId="urn:microsoft.com/office/officeart/2005/8/layout/hierarchy2"/>
    <dgm:cxn modelId="{04882B85-0B1F-4EFE-8C5C-269E633A8014}" type="presParOf" srcId="{9A5DC5F2-1873-43DD-83DE-AF79205EF918}" destId="{02619346-28B4-41B4-BEEF-6CE86C58B5A6}" srcOrd="0" destOrd="0" presId="urn:microsoft.com/office/officeart/2005/8/layout/hierarchy2"/>
    <dgm:cxn modelId="{8D80F0B2-C4E6-4362-B397-78BA7B4DA626}" type="presParOf" srcId="{B15A2324-A3AF-42B0-8C2C-8643F4DE21DF}" destId="{38561236-1D21-4E3A-A350-D77172237F4C}" srcOrd="1" destOrd="0" presId="urn:microsoft.com/office/officeart/2005/8/layout/hierarchy2"/>
    <dgm:cxn modelId="{288CAF5B-2199-4F17-A44F-CDBB9DEE6A6F}" type="presParOf" srcId="{38561236-1D21-4E3A-A350-D77172237F4C}" destId="{66502FB4-6D1D-4389-9FAA-9D5CA339C50C}" srcOrd="0" destOrd="0" presId="urn:microsoft.com/office/officeart/2005/8/layout/hierarchy2"/>
    <dgm:cxn modelId="{DA730253-9917-4CD3-9E49-ADD7C82CBAF5}" type="presParOf" srcId="{38561236-1D21-4E3A-A350-D77172237F4C}" destId="{61B59FB1-F590-4F8D-BF28-B6A08C33F18C}" srcOrd="1" destOrd="0" presId="urn:microsoft.com/office/officeart/2005/8/layout/hierarchy2"/>
    <dgm:cxn modelId="{62F087D9-25E2-4CD5-B639-8E6F8F4831BD}" type="presParOf" srcId="{B15A2324-A3AF-42B0-8C2C-8643F4DE21DF}" destId="{F8AD39CE-67E6-4ED7-9A77-74CE7D39544D}" srcOrd="2" destOrd="0" presId="urn:microsoft.com/office/officeart/2005/8/layout/hierarchy2"/>
    <dgm:cxn modelId="{276F4D4A-287B-4D13-A770-272B6E779714}" type="presParOf" srcId="{F8AD39CE-67E6-4ED7-9A77-74CE7D39544D}" destId="{9C03FC54-FA0A-4499-9AF4-0330A82D270A}" srcOrd="0" destOrd="0" presId="urn:microsoft.com/office/officeart/2005/8/layout/hierarchy2"/>
    <dgm:cxn modelId="{FB9D1769-F7C7-4E5A-AC42-176E1EE9373D}" type="presParOf" srcId="{B15A2324-A3AF-42B0-8C2C-8643F4DE21DF}" destId="{3A02B630-71B8-4BFE-A270-0B43394741B3}" srcOrd="3" destOrd="0" presId="urn:microsoft.com/office/officeart/2005/8/layout/hierarchy2"/>
    <dgm:cxn modelId="{5DADD4A6-7695-4BE2-BDD8-2F43140E4E14}" type="presParOf" srcId="{3A02B630-71B8-4BFE-A270-0B43394741B3}" destId="{C5E1605E-52B5-42E8-B9CA-B260A608D10E}" srcOrd="0" destOrd="0" presId="urn:microsoft.com/office/officeart/2005/8/layout/hierarchy2"/>
    <dgm:cxn modelId="{75D1DF14-DD46-4C16-A461-C3C17C0D3F70}" type="presParOf" srcId="{3A02B630-71B8-4BFE-A270-0B43394741B3}" destId="{98ABED0D-7A6A-422B-B94E-D04D8B3E7D3F}" srcOrd="1" destOrd="0" presId="urn:microsoft.com/office/officeart/2005/8/layout/hierarchy2"/>
    <dgm:cxn modelId="{A9B07544-988C-4241-BD82-7078D47B1E23}" type="presParOf" srcId="{B15A2324-A3AF-42B0-8C2C-8643F4DE21DF}" destId="{04C40D1A-E0A9-4712-976F-ADAC2D68CDC4}" srcOrd="4" destOrd="0" presId="urn:microsoft.com/office/officeart/2005/8/layout/hierarchy2"/>
    <dgm:cxn modelId="{5B9788DB-68B9-47A8-8C06-CAA90287B94D}" type="presParOf" srcId="{04C40D1A-E0A9-4712-976F-ADAC2D68CDC4}" destId="{F6F9D6B1-D43A-4640-AE59-B4166D3088BD}" srcOrd="0" destOrd="0" presId="urn:microsoft.com/office/officeart/2005/8/layout/hierarchy2"/>
    <dgm:cxn modelId="{B2DED6B2-51B8-4EE4-B7C8-D57E9963502C}" type="presParOf" srcId="{B15A2324-A3AF-42B0-8C2C-8643F4DE21DF}" destId="{C9C051FB-3798-4BC1-A8F9-67C85C7B8018}" srcOrd="5" destOrd="0" presId="urn:microsoft.com/office/officeart/2005/8/layout/hierarchy2"/>
    <dgm:cxn modelId="{6C4B8747-D8FF-4991-980C-6BFB727D7649}" type="presParOf" srcId="{C9C051FB-3798-4BC1-A8F9-67C85C7B8018}" destId="{4AD6241D-13EE-41C9-9A20-780582858393}" srcOrd="0" destOrd="0" presId="urn:microsoft.com/office/officeart/2005/8/layout/hierarchy2"/>
    <dgm:cxn modelId="{05584CE5-C16E-4D78-8DC0-798F255B835B}" type="presParOf" srcId="{C9C051FB-3798-4BC1-A8F9-67C85C7B8018}" destId="{28A626FD-75D7-4439-A7F1-A7985025936E}" srcOrd="1" destOrd="0" presId="urn:microsoft.com/office/officeart/2005/8/layout/hierarchy2"/>
    <dgm:cxn modelId="{5B8A9EED-6B16-4FA1-A95D-39FB8E1E282F}" type="presParOf" srcId="{B15A2324-A3AF-42B0-8C2C-8643F4DE21DF}" destId="{06970DDE-E970-45C0-B104-A6F28C48CDF9}" srcOrd="6" destOrd="0" presId="urn:microsoft.com/office/officeart/2005/8/layout/hierarchy2"/>
    <dgm:cxn modelId="{1E0BBDA8-57A2-4AA4-AD6F-EC88B5AAFAF6}" type="presParOf" srcId="{06970DDE-E970-45C0-B104-A6F28C48CDF9}" destId="{A0FC260F-192A-4C27-ABAA-B23B9BDA53A3}" srcOrd="0" destOrd="0" presId="urn:microsoft.com/office/officeart/2005/8/layout/hierarchy2"/>
    <dgm:cxn modelId="{44617B98-9AEE-4B19-85BE-801D7FEDFB5F}" type="presParOf" srcId="{B15A2324-A3AF-42B0-8C2C-8643F4DE21DF}" destId="{944E0A8B-AFA1-43D4-85E7-7FA4C10A6E49}" srcOrd="7" destOrd="0" presId="urn:microsoft.com/office/officeart/2005/8/layout/hierarchy2"/>
    <dgm:cxn modelId="{E8790B0C-002F-4C86-9904-B90D31C6FD29}" type="presParOf" srcId="{944E0A8B-AFA1-43D4-85E7-7FA4C10A6E49}" destId="{D9E9E76D-F53B-4B84-ACB8-264FAF3C4001}" srcOrd="0" destOrd="0" presId="urn:microsoft.com/office/officeart/2005/8/layout/hierarchy2"/>
    <dgm:cxn modelId="{F4F63160-15BC-452F-892E-D3009931F2CC}" type="presParOf" srcId="{944E0A8B-AFA1-43D4-85E7-7FA4C10A6E49}" destId="{29DFC658-428D-4FA3-84F4-769F2882ACD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3AB3CC-A002-4064-8D1E-6F4C28A53326}">
      <dsp:nvSpPr>
        <dsp:cNvPr id="0" name=""/>
        <dsp:cNvSpPr/>
      </dsp:nvSpPr>
      <dsp:spPr>
        <a:xfrm>
          <a:off x="188587" y="1176970"/>
          <a:ext cx="1362026" cy="681013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All Forces</a:t>
          </a:r>
        </a:p>
      </dsp:txBody>
      <dsp:txXfrm>
        <a:off x="208533" y="1196916"/>
        <a:ext cx="1322134" cy="641121"/>
      </dsp:txXfrm>
    </dsp:sp>
    <dsp:sp modelId="{9A5DC5F2-1873-43DD-83DE-AF79205EF918}">
      <dsp:nvSpPr>
        <dsp:cNvPr id="0" name=""/>
        <dsp:cNvSpPr/>
      </dsp:nvSpPr>
      <dsp:spPr>
        <a:xfrm rot="17692822">
          <a:off x="1175553" y="909907"/>
          <a:ext cx="129493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294933" y="201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1790646" y="897729"/>
        <a:ext cx="64746" cy="64746"/>
      </dsp:txXfrm>
    </dsp:sp>
    <dsp:sp modelId="{66502FB4-6D1D-4389-9FAA-9D5CA339C50C}">
      <dsp:nvSpPr>
        <dsp:cNvPr id="0" name=""/>
        <dsp:cNvSpPr/>
      </dsp:nvSpPr>
      <dsp:spPr>
        <a:xfrm>
          <a:off x="2095425" y="2222"/>
          <a:ext cx="1828793" cy="68101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momentum of the liquid column</a:t>
          </a:r>
          <a:endParaRPr lang="fa-IR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15371" y="22168"/>
        <a:ext cx="1788901" cy="641121"/>
      </dsp:txXfrm>
    </dsp:sp>
    <dsp:sp modelId="{F8AD39CE-67E6-4ED7-9A77-74CE7D39544D}">
      <dsp:nvSpPr>
        <dsp:cNvPr id="0" name=""/>
        <dsp:cNvSpPr/>
      </dsp:nvSpPr>
      <dsp:spPr>
        <a:xfrm rot="19457599">
          <a:off x="1487551" y="1301490"/>
          <a:ext cx="670936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670936" y="201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1806246" y="1304912"/>
        <a:ext cx="33546" cy="33546"/>
      </dsp:txXfrm>
    </dsp:sp>
    <dsp:sp modelId="{C5E1605E-52B5-42E8-B9CA-B260A608D10E}">
      <dsp:nvSpPr>
        <dsp:cNvPr id="0" name=""/>
        <dsp:cNvSpPr/>
      </dsp:nvSpPr>
      <dsp:spPr>
        <a:xfrm>
          <a:off x="2095425" y="785387"/>
          <a:ext cx="1828793" cy="68101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hydrostatic pressure</a:t>
          </a:r>
        </a:p>
      </dsp:txBody>
      <dsp:txXfrm>
        <a:off x="2115371" y="805333"/>
        <a:ext cx="1788901" cy="641121"/>
      </dsp:txXfrm>
    </dsp:sp>
    <dsp:sp modelId="{04C40D1A-E0A9-4712-976F-ADAC2D68CDC4}">
      <dsp:nvSpPr>
        <dsp:cNvPr id="0" name=""/>
        <dsp:cNvSpPr/>
      </dsp:nvSpPr>
      <dsp:spPr>
        <a:xfrm rot="2142401">
          <a:off x="1487551" y="1693073"/>
          <a:ext cx="670936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670936" y="201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1806246" y="1696494"/>
        <a:ext cx="33546" cy="33546"/>
      </dsp:txXfrm>
    </dsp:sp>
    <dsp:sp modelId="{4AD6241D-13EE-41C9-9A20-780582858393}">
      <dsp:nvSpPr>
        <dsp:cNvPr id="0" name=""/>
        <dsp:cNvSpPr/>
      </dsp:nvSpPr>
      <dsp:spPr>
        <a:xfrm>
          <a:off x="2095425" y="1568553"/>
          <a:ext cx="1828793" cy="68101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capillary</a:t>
          </a:r>
        </a:p>
      </dsp:txBody>
      <dsp:txXfrm>
        <a:off x="2115371" y="1588499"/>
        <a:ext cx="1788901" cy="641121"/>
      </dsp:txXfrm>
    </dsp:sp>
    <dsp:sp modelId="{06970DDE-E970-45C0-B104-A6F28C48CDF9}">
      <dsp:nvSpPr>
        <dsp:cNvPr id="0" name=""/>
        <dsp:cNvSpPr/>
      </dsp:nvSpPr>
      <dsp:spPr>
        <a:xfrm rot="3907178">
          <a:off x="1175553" y="2084655"/>
          <a:ext cx="129493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294933" y="201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1790646" y="2072477"/>
        <a:ext cx="64746" cy="64746"/>
      </dsp:txXfrm>
    </dsp:sp>
    <dsp:sp modelId="{D9E9E76D-F53B-4B84-ACB8-264FAF3C4001}">
      <dsp:nvSpPr>
        <dsp:cNvPr id="0" name=""/>
        <dsp:cNvSpPr/>
      </dsp:nvSpPr>
      <dsp:spPr>
        <a:xfrm>
          <a:off x="2095425" y="2351718"/>
          <a:ext cx="1828793" cy="68101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viscous (retarding)</a:t>
          </a:r>
        </a:p>
      </dsp:txBody>
      <dsp:txXfrm>
        <a:off x="2115371" y="2371664"/>
        <a:ext cx="1788901" cy="641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41545-94D9-4468-8066-2627CC39DFD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A0851-40A1-4815-AA54-6D8EEF791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6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8A0851-40A1-4815-AA54-6D8EEF7913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64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79526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533399" y="0"/>
                </a:moveTo>
                <a:lnTo>
                  <a:pt x="0" y="0"/>
                </a:lnTo>
                <a:lnTo>
                  <a:pt x="0" y="228600"/>
                </a:lnTo>
                <a:lnTo>
                  <a:pt x="533399" y="228600"/>
                </a:lnTo>
                <a:lnTo>
                  <a:pt x="533399" y="0"/>
                </a:lnTo>
                <a:close/>
              </a:path>
            </a:pathLst>
          </a:custGeom>
          <a:solidFill>
            <a:srgbClr val="E593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90549" y="1279526"/>
            <a:ext cx="8553450" cy="228600"/>
          </a:xfrm>
          <a:custGeom>
            <a:avLst/>
            <a:gdLst/>
            <a:ahLst/>
            <a:cxnLst/>
            <a:rect l="l" t="t" r="r" b="b"/>
            <a:pathLst>
              <a:path w="8553450" h="228600">
                <a:moveTo>
                  <a:pt x="8553448" y="0"/>
                </a:moveTo>
                <a:lnTo>
                  <a:pt x="0" y="0"/>
                </a:lnTo>
                <a:lnTo>
                  <a:pt x="0" y="228600"/>
                </a:lnTo>
                <a:lnTo>
                  <a:pt x="8553448" y="228600"/>
                </a:lnTo>
                <a:lnTo>
                  <a:pt x="8553448" y="0"/>
                </a:lnTo>
                <a:close/>
              </a:path>
            </a:pathLst>
          </a:custGeom>
          <a:solidFill>
            <a:srgbClr val="A4C3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37220" y="2268220"/>
            <a:ext cx="2110104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775F5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08333" y="3463713"/>
            <a:ext cx="5368290" cy="1868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5"/>
              </a:lnSpc>
            </a:pPr>
            <a:r>
              <a:rPr dirty="0"/>
              <a:t>Seyed</a:t>
            </a:r>
            <a:r>
              <a:rPr spc="-50" dirty="0"/>
              <a:t> </a:t>
            </a:r>
            <a:r>
              <a:rPr dirty="0"/>
              <a:t>Ali</a:t>
            </a:r>
            <a:r>
              <a:rPr spc="-5" dirty="0"/>
              <a:t> </a:t>
            </a:r>
            <a:r>
              <a:rPr dirty="0"/>
              <a:t>Mousavi</a:t>
            </a:r>
            <a:r>
              <a:rPr spc="-10" dirty="0"/>
              <a:t> </a:t>
            </a:r>
            <a:r>
              <a:rPr dirty="0"/>
              <a:t>Shaegh,</a:t>
            </a:r>
            <a:r>
              <a:rPr spc="-5" dirty="0"/>
              <a:t> </a:t>
            </a:r>
            <a:r>
              <a:rPr spc="-25" dirty="0"/>
              <a:t>PhD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775F5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5"/>
              </a:lnSpc>
            </a:pPr>
            <a:r>
              <a:rPr dirty="0"/>
              <a:t>Seyed</a:t>
            </a:r>
            <a:r>
              <a:rPr spc="-50" dirty="0"/>
              <a:t> </a:t>
            </a:r>
            <a:r>
              <a:rPr dirty="0"/>
              <a:t>Ali</a:t>
            </a:r>
            <a:r>
              <a:rPr spc="-5" dirty="0"/>
              <a:t> </a:t>
            </a:r>
            <a:r>
              <a:rPr dirty="0"/>
              <a:t>Mousavi</a:t>
            </a:r>
            <a:r>
              <a:rPr spc="-10" dirty="0"/>
              <a:t> </a:t>
            </a:r>
            <a:r>
              <a:rPr dirty="0"/>
              <a:t>Shaegh,</a:t>
            </a:r>
            <a:r>
              <a:rPr spc="-5" dirty="0"/>
              <a:t> </a:t>
            </a:r>
            <a:r>
              <a:rPr spc="-25" dirty="0"/>
              <a:t>PhD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775F5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5"/>
              </a:lnSpc>
            </a:pPr>
            <a:r>
              <a:rPr dirty="0"/>
              <a:t>Seyed</a:t>
            </a:r>
            <a:r>
              <a:rPr spc="-50" dirty="0"/>
              <a:t> </a:t>
            </a:r>
            <a:r>
              <a:rPr dirty="0"/>
              <a:t>Ali</a:t>
            </a:r>
            <a:r>
              <a:rPr spc="-5" dirty="0"/>
              <a:t> </a:t>
            </a:r>
            <a:r>
              <a:rPr dirty="0"/>
              <a:t>Mousavi</a:t>
            </a:r>
            <a:r>
              <a:rPr spc="-10" dirty="0"/>
              <a:t> </a:t>
            </a:r>
            <a:r>
              <a:rPr dirty="0"/>
              <a:t>Shaegh,</a:t>
            </a:r>
            <a:r>
              <a:rPr spc="-5" dirty="0"/>
              <a:t> </a:t>
            </a:r>
            <a:r>
              <a:rPr spc="-25" dirty="0"/>
              <a:t>PhD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79526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533399" y="0"/>
                </a:moveTo>
                <a:lnTo>
                  <a:pt x="0" y="0"/>
                </a:lnTo>
                <a:lnTo>
                  <a:pt x="0" y="228600"/>
                </a:lnTo>
                <a:lnTo>
                  <a:pt x="533399" y="228600"/>
                </a:lnTo>
                <a:lnTo>
                  <a:pt x="533399" y="0"/>
                </a:lnTo>
                <a:close/>
              </a:path>
            </a:pathLst>
          </a:custGeom>
          <a:solidFill>
            <a:srgbClr val="E593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90549" y="1279526"/>
            <a:ext cx="8553450" cy="228600"/>
          </a:xfrm>
          <a:custGeom>
            <a:avLst/>
            <a:gdLst/>
            <a:ahLst/>
            <a:cxnLst/>
            <a:rect l="l" t="t" r="r" b="b"/>
            <a:pathLst>
              <a:path w="8553450" h="228600">
                <a:moveTo>
                  <a:pt x="8553448" y="0"/>
                </a:moveTo>
                <a:lnTo>
                  <a:pt x="0" y="0"/>
                </a:lnTo>
                <a:lnTo>
                  <a:pt x="0" y="228600"/>
                </a:lnTo>
                <a:lnTo>
                  <a:pt x="8553448" y="228600"/>
                </a:lnTo>
                <a:lnTo>
                  <a:pt x="8553448" y="0"/>
                </a:lnTo>
                <a:close/>
              </a:path>
            </a:pathLst>
          </a:custGeom>
          <a:solidFill>
            <a:srgbClr val="A4C3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775F5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5"/>
              </a:lnSpc>
            </a:pPr>
            <a:r>
              <a:rPr dirty="0"/>
              <a:t>Seyed</a:t>
            </a:r>
            <a:r>
              <a:rPr spc="-50" dirty="0"/>
              <a:t> </a:t>
            </a:r>
            <a:r>
              <a:rPr dirty="0"/>
              <a:t>Ali</a:t>
            </a:r>
            <a:r>
              <a:rPr spc="-5" dirty="0"/>
              <a:t> </a:t>
            </a:r>
            <a:r>
              <a:rPr dirty="0"/>
              <a:t>Mousavi</a:t>
            </a:r>
            <a:r>
              <a:rPr spc="-10" dirty="0"/>
              <a:t> </a:t>
            </a:r>
            <a:r>
              <a:rPr dirty="0"/>
              <a:t>Shaegh,</a:t>
            </a:r>
            <a:r>
              <a:rPr spc="-5" dirty="0"/>
              <a:t> </a:t>
            </a:r>
            <a:r>
              <a:rPr spc="-25" dirty="0"/>
              <a:t>PhD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5"/>
              </a:lnSpc>
            </a:pPr>
            <a:r>
              <a:rPr dirty="0"/>
              <a:t>Seyed</a:t>
            </a:r>
            <a:r>
              <a:rPr spc="-50" dirty="0"/>
              <a:t> </a:t>
            </a:r>
            <a:r>
              <a:rPr dirty="0"/>
              <a:t>Ali</a:t>
            </a:r>
            <a:r>
              <a:rPr spc="-5" dirty="0"/>
              <a:t> </a:t>
            </a:r>
            <a:r>
              <a:rPr dirty="0"/>
              <a:t>Mousavi</a:t>
            </a:r>
            <a:r>
              <a:rPr spc="-10" dirty="0"/>
              <a:t> </a:t>
            </a:r>
            <a:r>
              <a:rPr dirty="0"/>
              <a:t>Shaegh,</a:t>
            </a:r>
            <a:r>
              <a:rPr spc="-5" dirty="0"/>
              <a:t> </a:t>
            </a:r>
            <a:r>
              <a:rPr spc="-25" dirty="0"/>
              <a:t>PhD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90549" y="1279526"/>
            <a:ext cx="8553450" cy="228600"/>
          </a:xfrm>
          <a:custGeom>
            <a:avLst/>
            <a:gdLst/>
            <a:ahLst/>
            <a:cxnLst/>
            <a:rect l="l" t="t" r="r" b="b"/>
            <a:pathLst>
              <a:path w="8553450" h="228600">
                <a:moveTo>
                  <a:pt x="8553448" y="0"/>
                </a:moveTo>
                <a:lnTo>
                  <a:pt x="0" y="0"/>
                </a:lnTo>
                <a:lnTo>
                  <a:pt x="0" y="228600"/>
                </a:lnTo>
                <a:lnTo>
                  <a:pt x="8553448" y="228600"/>
                </a:lnTo>
                <a:lnTo>
                  <a:pt x="8553448" y="0"/>
                </a:lnTo>
                <a:close/>
              </a:path>
            </a:pathLst>
          </a:custGeom>
          <a:solidFill>
            <a:srgbClr val="A4C3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1514" y="284481"/>
            <a:ext cx="8001634" cy="8712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775F5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2277" y="1623695"/>
            <a:ext cx="7259955" cy="4579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3678" y="6497160"/>
            <a:ext cx="2147570" cy="1958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5"/>
              </a:lnSpc>
            </a:pPr>
            <a:r>
              <a:rPr dirty="0"/>
              <a:t>Seyed</a:t>
            </a:r>
            <a:r>
              <a:rPr spc="-50" dirty="0"/>
              <a:t> </a:t>
            </a:r>
            <a:r>
              <a:rPr dirty="0"/>
              <a:t>Ali</a:t>
            </a:r>
            <a:r>
              <a:rPr spc="-5" dirty="0"/>
              <a:t> </a:t>
            </a:r>
            <a:r>
              <a:rPr dirty="0"/>
              <a:t>Mousavi</a:t>
            </a:r>
            <a:r>
              <a:rPr spc="-10" dirty="0"/>
              <a:t> </a:t>
            </a:r>
            <a:r>
              <a:rPr dirty="0"/>
              <a:t>Shaegh,</a:t>
            </a:r>
            <a:r>
              <a:rPr spc="-5" dirty="0"/>
              <a:t> </a:t>
            </a:r>
            <a:r>
              <a:rPr spc="-25" dirty="0"/>
              <a:t>PhD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3.png"/><Relationship Id="rId7" Type="http://schemas.openxmlformats.org/officeDocument/2006/relationships/image" Target="../media/image3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diagramQuickStyle" Target="../diagrams/quickStyle1.xml"/><Relationship Id="rId5" Type="http://schemas.openxmlformats.org/officeDocument/2006/relationships/image" Target="../media/image8.png"/><Relationship Id="rId10" Type="http://schemas.openxmlformats.org/officeDocument/2006/relationships/diagramLayout" Target="../diagrams/layout1.xml"/><Relationship Id="rId4" Type="http://schemas.openxmlformats.org/officeDocument/2006/relationships/image" Target="../media/image7.png"/><Relationship Id="rId9" Type="http://schemas.openxmlformats.org/officeDocument/2006/relationships/diagramData" Target="../diagrams/data1.xml"/><Relationship Id="rId1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4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053137"/>
            <a:ext cx="2240280" cy="713105"/>
          </a:xfrm>
          <a:custGeom>
            <a:avLst/>
            <a:gdLst/>
            <a:ahLst/>
            <a:cxnLst/>
            <a:rect l="l" t="t" r="r" b="b"/>
            <a:pathLst>
              <a:path w="2240280" h="713104">
                <a:moveTo>
                  <a:pt x="0" y="712786"/>
                </a:moveTo>
                <a:lnTo>
                  <a:pt x="0" y="0"/>
                </a:lnTo>
                <a:lnTo>
                  <a:pt x="2239962" y="0"/>
                </a:lnTo>
                <a:lnTo>
                  <a:pt x="2239962" y="712786"/>
                </a:lnTo>
                <a:lnTo>
                  <a:pt x="0" y="712786"/>
                </a:lnTo>
                <a:close/>
              </a:path>
            </a:pathLst>
          </a:custGeom>
          <a:solidFill>
            <a:srgbClr val="E593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359025" y="6043612"/>
            <a:ext cx="6784975" cy="714375"/>
          </a:xfrm>
          <a:custGeom>
            <a:avLst/>
            <a:gdLst/>
            <a:ahLst/>
            <a:cxnLst/>
            <a:rect l="l" t="t" r="r" b="b"/>
            <a:pathLst>
              <a:path w="6784975" h="714375">
                <a:moveTo>
                  <a:pt x="6784973" y="0"/>
                </a:moveTo>
                <a:lnTo>
                  <a:pt x="0" y="0"/>
                </a:lnTo>
                <a:lnTo>
                  <a:pt x="0" y="714374"/>
                </a:lnTo>
                <a:lnTo>
                  <a:pt x="6784973" y="714374"/>
                </a:lnTo>
                <a:lnTo>
                  <a:pt x="6784973" y="0"/>
                </a:lnTo>
                <a:close/>
              </a:path>
            </a:pathLst>
          </a:custGeom>
          <a:solidFill>
            <a:srgbClr val="A4C3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4CEA87-75FD-37DF-F3D7-8754EBE9645E}"/>
              </a:ext>
            </a:extLst>
          </p:cNvPr>
          <p:cNvSpPr txBox="1"/>
          <p:nvPr/>
        </p:nvSpPr>
        <p:spPr>
          <a:xfrm>
            <a:off x="1066800" y="578878"/>
            <a:ext cx="70104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Converging Artificial Intelligence (AI) and Capillary Microfluidics simulation in Lab-on-a-chip</a:t>
            </a:r>
          </a:p>
        </p:txBody>
      </p:sp>
      <p:pic>
        <p:nvPicPr>
          <p:cNvPr id="16" name="object 8">
            <a:extLst>
              <a:ext uri="{FF2B5EF4-FFF2-40B4-BE49-F238E27FC236}">
                <a16:creationId xmlns:a16="http://schemas.microsoft.com/office/drawing/2014/main" id="{C8ECA3A1-E003-0F07-13AC-99E41678D39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8800" y="2285165"/>
            <a:ext cx="2382960" cy="2011680"/>
          </a:xfrm>
          <a:prstGeom prst="rect">
            <a:avLst/>
          </a:prstGeom>
        </p:spPr>
      </p:pic>
      <p:grpSp>
        <p:nvGrpSpPr>
          <p:cNvPr id="17" name="object 9">
            <a:extLst>
              <a:ext uri="{FF2B5EF4-FFF2-40B4-BE49-F238E27FC236}">
                <a16:creationId xmlns:a16="http://schemas.microsoft.com/office/drawing/2014/main" id="{38424BB7-BCF0-3528-32D0-AEA42862E7D4}"/>
              </a:ext>
            </a:extLst>
          </p:cNvPr>
          <p:cNvGrpSpPr>
            <a:grpSpLocks noChangeAspect="1"/>
          </p:cNvGrpSpPr>
          <p:nvPr/>
        </p:nvGrpSpPr>
        <p:grpSpPr>
          <a:xfrm>
            <a:off x="3627120" y="3010783"/>
            <a:ext cx="1235810" cy="457200"/>
            <a:chOff x="3747849" y="3495438"/>
            <a:chExt cx="1889760" cy="699135"/>
          </a:xfrm>
        </p:grpSpPr>
        <p:sp>
          <p:nvSpPr>
            <p:cNvPr id="18" name="object 10">
              <a:extLst>
                <a:ext uri="{FF2B5EF4-FFF2-40B4-BE49-F238E27FC236}">
                  <a16:creationId xmlns:a16="http://schemas.microsoft.com/office/drawing/2014/main" id="{E7DD9D9B-A0DA-EE70-ACF9-88A949951335}"/>
                </a:ext>
              </a:extLst>
            </p:cNvPr>
            <p:cNvSpPr/>
            <p:nvPr/>
          </p:nvSpPr>
          <p:spPr>
            <a:xfrm>
              <a:off x="3752849" y="3500438"/>
              <a:ext cx="1879600" cy="688975"/>
            </a:xfrm>
            <a:custGeom>
              <a:avLst/>
              <a:gdLst/>
              <a:ahLst/>
              <a:cxnLst/>
              <a:rect l="l" t="t" r="r" b="b"/>
              <a:pathLst>
                <a:path w="1879600" h="688975">
                  <a:moveTo>
                    <a:pt x="1535112" y="0"/>
                  </a:moveTo>
                  <a:lnTo>
                    <a:pt x="1535112" y="172243"/>
                  </a:lnTo>
                  <a:lnTo>
                    <a:pt x="0" y="172243"/>
                  </a:lnTo>
                  <a:lnTo>
                    <a:pt x="172243" y="344487"/>
                  </a:lnTo>
                  <a:lnTo>
                    <a:pt x="0" y="516729"/>
                  </a:lnTo>
                  <a:lnTo>
                    <a:pt x="1535112" y="516729"/>
                  </a:lnTo>
                  <a:lnTo>
                    <a:pt x="1535112" y="688973"/>
                  </a:lnTo>
                  <a:lnTo>
                    <a:pt x="1879598" y="344487"/>
                  </a:lnTo>
                  <a:lnTo>
                    <a:pt x="1535112" y="0"/>
                  </a:lnTo>
                  <a:close/>
                </a:path>
              </a:pathLst>
            </a:custGeom>
            <a:solidFill>
              <a:srgbClr val="FF7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1">
              <a:extLst>
                <a:ext uri="{FF2B5EF4-FFF2-40B4-BE49-F238E27FC236}">
                  <a16:creationId xmlns:a16="http://schemas.microsoft.com/office/drawing/2014/main" id="{9D3BC808-035A-88C6-8BD8-E5326174916C}"/>
                </a:ext>
              </a:extLst>
            </p:cNvPr>
            <p:cNvSpPr/>
            <p:nvPr/>
          </p:nvSpPr>
          <p:spPr>
            <a:xfrm>
              <a:off x="3752849" y="3500438"/>
              <a:ext cx="1879600" cy="688975"/>
            </a:xfrm>
            <a:custGeom>
              <a:avLst/>
              <a:gdLst/>
              <a:ahLst/>
              <a:cxnLst/>
              <a:rect l="l" t="t" r="r" b="b"/>
              <a:pathLst>
                <a:path w="1879600" h="688975">
                  <a:moveTo>
                    <a:pt x="0" y="172243"/>
                  </a:moveTo>
                  <a:lnTo>
                    <a:pt x="1535112" y="172243"/>
                  </a:lnTo>
                  <a:lnTo>
                    <a:pt x="1535112" y="0"/>
                  </a:lnTo>
                  <a:lnTo>
                    <a:pt x="1879599" y="344487"/>
                  </a:lnTo>
                  <a:lnTo>
                    <a:pt x="1535112" y="688974"/>
                  </a:lnTo>
                  <a:lnTo>
                    <a:pt x="1535112" y="516730"/>
                  </a:lnTo>
                  <a:lnTo>
                    <a:pt x="0" y="516730"/>
                  </a:lnTo>
                  <a:lnTo>
                    <a:pt x="172244" y="344487"/>
                  </a:lnTo>
                  <a:lnTo>
                    <a:pt x="0" y="172243"/>
                  </a:lnTo>
                  <a:close/>
                </a:path>
              </a:pathLst>
            </a:custGeom>
            <a:ln w="9999">
              <a:solidFill>
                <a:srgbClr val="0433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0" name="object 7">
            <a:extLst>
              <a:ext uri="{FF2B5EF4-FFF2-40B4-BE49-F238E27FC236}">
                <a16:creationId xmlns:a16="http://schemas.microsoft.com/office/drawing/2014/main" id="{9FAD6207-A77F-73E1-E852-33BB59D65F3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2107233"/>
            <a:ext cx="2090903" cy="210312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6F0382B-D76A-C807-141E-430ACBEC0DBB}"/>
              </a:ext>
            </a:extLst>
          </p:cNvPr>
          <p:cNvSpPr txBox="1"/>
          <p:nvPr/>
        </p:nvSpPr>
        <p:spPr>
          <a:xfrm>
            <a:off x="226860" y="4341787"/>
            <a:ext cx="26177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Academic Supervisor: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EF35786-4822-F7C7-0416-1FDCA9774359}"/>
              </a:ext>
            </a:extLst>
          </p:cNvPr>
          <p:cNvSpPr txBox="1"/>
          <p:nvPr/>
        </p:nvSpPr>
        <p:spPr>
          <a:xfrm>
            <a:off x="213968" y="4853505"/>
            <a:ext cx="25292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Partner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organization: 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0BB11D5-0947-4BB5-C7A7-1E22434CA1A1}"/>
              </a:ext>
            </a:extLst>
          </p:cNvPr>
          <p:cNvSpPr txBox="1"/>
          <p:nvPr/>
        </p:nvSpPr>
        <p:spPr>
          <a:xfrm>
            <a:off x="2514600" y="4862913"/>
            <a:ext cx="62484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Dr. M. </a:t>
            </a:r>
            <a:r>
              <a:rPr lang="en-US" sz="1600" dirty="0" err="1"/>
              <a:t>Saboori</a:t>
            </a:r>
            <a:r>
              <a:rPr lang="en-US" sz="1600" dirty="0"/>
              <a:t>, Hudson International Consultant and Investment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0957FA4-3022-7583-6E13-037E6B1590B7}"/>
              </a:ext>
            </a:extLst>
          </p:cNvPr>
          <p:cNvSpPr txBox="1"/>
          <p:nvPr/>
        </p:nvSpPr>
        <p:spPr>
          <a:xfrm>
            <a:off x="2514600" y="4369231"/>
            <a:ext cx="60948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Dr. A. Tarokh, Lakehead University</a:t>
            </a:r>
            <a:endParaRPr lang="en-US" sz="16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11A8EEC-EB86-DC17-B931-E8CC6E47CE94}"/>
              </a:ext>
            </a:extLst>
          </p:cNvPr>
          <p:cNvSpPr txBox="1"/>
          <p:nvPr/>
        </p:nvSpPr>
        <p:spPr>
          <a:xfrm>
            <a:off x="226860" y="5358660"/>
            <a:ext cx="26177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6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Intern: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D977D8-1399-78D1-2B65-05D7D39765F0}"/>
              </a:ext>
            </a:extLst>
          </p:cNvPr>
          <p:cNvSpPr txBox="1"/>
          <p:nvPr/>
        </p:nvSpPr>
        <p:spPr>
          <a:xfrm>
            <a:off x="2514600" y="5386104"/>
            <a:ext cx="60948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Dr. A. Amiri Delouei, Lakehead University</a:t>
            </a:r>
            <a:endParaRPr lang="en-US" sz="16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2170C90-2318-E3C0-0179-D315015A2B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2600" y="142695"/>
            <a:ext cx="829959" cy="87236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2972C-1CAB-9A04-0EDB-ACAF7E0E5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BDA3EB8-9997-B7D0-F5AC-9798181146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Capillary Transport Behavior in Elliptical Microchannels Based on Theoretical Modeling</a:t>
            </a:r>
            <a:endParaRPr sz="2400" spc="-1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D01DFC7-1E27-4865-6C48-E3E2F1ED702D}"/>
              </a:ext>
            </a:extLst>
          </p:cNvPr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marR="0" lvl="0" indent="0" algn="ctr" defTabSz="91440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/>
                <a:cs typeface="Tw Cen MT"/>
              </a:rPr>
              <a:t>10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140733FE-1279-118D-5D92-01935244867D}"/>
              </a:ext>
            </a:extLst>
          </p:cNvPr>
          <p:cNvGrpSpPr/>
          <p:nvPr/>
        </p:nvGrpSpPr>
        <p:grpSpPr>
          <a:xfrm>
            <a:off x="-317" y="6293806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56EA8BD6-D37B-FC08-84A4-94B5A54D222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703878EC-A3E9-A787-C391-ABF5805C2794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6F9D83D7-752E-77A1-EAD9-62FF86405664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19E07FB7-B783-0959-E881-7E689FC52D48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8C9E943C-FB47-5445-EDF4-69B9834D013B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41" name="Picture 40">
            <a:extLst>
              <a:ext uri="{FF2B5EF4-FFF2-40B4-BE49-F238E27FC236}">
                <a16:creationId xmlns:a16="http://schemas.microsoft.com/office/drawing/2014/main" id="{E5013FB9-DE2E-113F-B1F7-A0D90FA77D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90618FD-232D-5D72-F7E8-67105F79393D}"/>
              </a:ext>
            </a:extLst>
          </p:cNvPr>
          <p:cNvSpPr txBox="1"/>
          <p:nvPr/>
        </p:nvSpPr>
        <p:spPr>
          <a:xfrm>
            <a:off x="228600" y="1683765"/>
            <a:ext cx="6432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aramond" panose="02020404030301010803" pitchFamily="18" charset="0"/>
              </a:rPr>
              <a:t>All Findings: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40D9E65-408C-0580-C69F-2A358CFC899A}"/>
              </a:ext>
            </a:extLst>
          </p:cNvPr>
          <p:cNvSpPr/>
          <p:nvPr/>
        </p:nvSpPr>
        <p:spPr>
          <a:xfrm>
            <a:off x="5790715" y="4538654"/>
            <a:ext cx="1439999" cy="72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1F21C37-E835-8CDD-A104-DABC208BAE4C}"/>
              </a:ext>
            </a:extLst>
          </p:cNvPr>
          <p:cNvSpPr/>
          <p:nvPr/>
        </p:nvSpPr>
        <p:spPr>
          <a:xfrm>
            <a:off x="3939590" y="4356200"/>
            <a:ext cx="1080000" cy="1080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5110186-F174-2A65-E685-D0C6D8309A96}"/>
              </a:ext>
            </a:extLst>
          </p:cNvPr>
          <p:cNvSpPr/>
          <p:nvPr/>
        </p:nvSpPr>
        <p:spPr>
          <a:xfrm>
            <a:off x="2259406" y="4177924"/>
            <a:ext cx="720000" cy="143999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DAF784A-8FE3-50ED-85C0-F19D4C167690}"/>
              </a:ext>
            </a:extLst>
          </p:cNvPr>
          <p:cNvCxnSpPr/>
          <p:nvPr/>
        </p:nvCxnSpPr>
        <p:spPr>
          <a:xfrm>
            <a:off x="1640766" y="6293713"/>
            <a:ext cx="61341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9B665A7-AC0C-C6E5-35A9-8CC8E264FA96}"/>
              </a:ext>
            </a:extLst>
          </p:cNvPr>
          <p:cNvSpPr txBox="1"/>
          <p:nvPr/>
        </p:nvSpPr>
        <p:spPr>
          <a:xfrm>
            <a:off x="1744125" y="5849412"/>
            <a:ext cx="60434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53B95"/>
                </a:solidFill>
                <a:latin typeface="Myriad Pro" panose="020B0503030403020204"/>
                <a:cs typeface="B Yekan" pitchFamily="2" charset="-78"/>
              </a:rPr>
              <a:t>Enhancing the penetration flow in the same cross-section  </a:t>
            </a:r>
            <a:endParaRPr lang="fa-IR" dirty="0">
              <a:solidFill>
                <a:srgbClr val="053B95"/>
              </a:solidFill>
              <a:latin typeface="Myriad Pro" panose="020B0503030403020204"/>
              <a:cs typeface="B Yekan" pitchFamily="2" charset="-78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5A6647D-91DE-AA9B-4521-3E9B2D4A6C26}"/>
              </a:ext>
            </a:extLst>
          </p:cNvPr>
          <p:cNvSpPr txBox="1"/>
          <p:nvPr/>
        </p:nvSpPr>
        <p:spPr>
          <a:xfrm>
            <a:off x="2182427" y="4711534"/>
            <a:ext cx="9606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53B95"/>
                </a:solidFill>
                <a:latin typeface="Myriad Pro" panose="020B0503030403020204"/>
                <a:cs typeface="B Yekan" pitchFamily="2" charset="-78"/>
              </a:rPr>
              <a:t>prolate</a:t>
            </a:r>
            <a:endParaRPr lang="fa-IR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349819-CADD-BDEB-D86F-479DC400F03A}"/>
              </a:ext>
            </a:extLst>
          </p:cNvPr>
          <p:cNvSpPr txBox="1"/>
          <p:nvPr/>
        </p:nvSpPr>
        <p:spPr>
          <a:xfrm>
            <a:off x="4028990" y="4711534"/>
            <a:ext cx="9137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53B95"/>
                </a:solidFill>
                <a:latin typeface="Myriad Pro" panose="020B0503030403020204"/>
                <a:cs typeface="B Yekan" pitchFamily="2" charset="-78"/>
              </a:rPr>
              <a:t>circular</a:t>
            </a:r>
            <a:endParaRPr lang="fa-IR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953A1B2-F69C-8AD6-9B2F-CD026CA6700B}"/>
              </a:ext>
            </a:extLst>
          </p:cNvPr>
          <p:cNvSpPr txBox="1"/>
          <p:nvPr/>
        </p:nvSpPr>
        <p:spPr>
          <a:xfrm>
            <a:off x="6047741" y="4711534"/>
            <a:ext cx="977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53B95"/>
                </a:solidFill>
                <a:latin typeface="Myriad Pro" panose="020B0503030403020204"/>
                <a:cs typeface="B Yekan" pitchFamily="2" charset="-78"/>
              </a:rPr>
              <a:t>oblate </a:t>
            </a:r>
            <a:endParaRPr lang="fa-I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3F87316-8447-92F5-4FBD-12D58279C637}"/>
                  </a:ext>
                </a:extLst>
              </p:cNvPr>
              <p:cNvSpPr txBox="1"/>
              <p:nvPr/>
            </p:nvSpPr>
            <p:spPr>
              <a:xfrm>
                <a:off x="323510" y="2145430"/>
                <a:ext cx="8520869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 increase in the value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indicates an increase in the capillary force. Consequently, the length of the column increases in response to the surface tension.</a:t>
                </a:r>
              </a:p>
              <a:p>
                <a:pPr algn="just"/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 the study exhibits as an indicator of the viscous force, and its augmentation results in a reduction of the penetration flow.</a:t>
                </a:r>
              </a:p>
              <a:p>
                <a:pPr algn="just"/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Enhancing the penetration flow with decreasing the aspect ratio in the same cross-section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3F87316-8447-92F5-4FBD-12D58279C6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10" y="2145430"/>
                <a:ext cx="8520869" cy="2308324"/>
              </a:xfrm>
              <a:prstGeom prst="rect">
                <a:avLst/>
              </a:prstGeom>
              <a:blipFill>
                <a:blip r:embed="rId4"/>
                <a:stretch>
                  <a:fillRect l="-429" t="-1583" r="-644" b="-31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747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 animBg="1"/>
      <p:bldP spid="21" grpId="0" animBg="1"/>
      <p:bldP spid="28" grpId="0" animBg="1"/>
      <p:bldP spid="30" grpId="0"/>
      <p:bldP spid="31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21838-7201-B47E-3F00-4FB96496D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577EE8C-CAC0-4E8F-96C0-C2CE114E46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Direct Numerical Simulation of Capillary Microfluids:</a:t>
            </a:r>
            <a:br>
              <a:rPr lang="en-US" sz="2400" dirty="0"/>
            </a:br>
            <a:r>
              <a:rPr lang="en-US" sz="2400" dirty="0"/>
              <a:t> Lattice Boltzmann Method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23584740-0FEF-58F2-DEA8-2C320ADB6281}"/>
              </a:ext>
            </a:extLst>
          </p:cNvPr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marR="0" lvl="0" indent="0" algn="ctr" defTabSz="91440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/>
                <a:cs typeface="Tw Cen MT"/>
              </a:rPr>
              <a:t>11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CFDC29CA-A232-EBBF-2D5F-9A85F7FE540A}"/>
              </a:ext>
            </a:extLst>
          </p:cNvPr>
          <p:cNvGrpSpPr/>
          <p:nvPr/>
        </p:nvGrpSpPr>
        <p:grpSpPr>
          <a:xfrm>
            <a:off x="-317" y="6293806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F8768EA2-53D7-AFBB-46C0-A873CAC933A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61550E6C-EC37-4420-4D53-CF7CA22EC60D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A906B3FA-9E2C-7C2D-3807-C022F5307516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04EAA51F-16AD-E4B6-F0E3-BD9F8996293B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0FA2939F-342B-9C72-D381-8E6E07DA4D1D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41" name="Picture 40">
            <a:extLst>
              <a:ext uri="{FF2B5EF4-FFF2-40B4-BE49-F238E27FC236}">
                <a16:creationId xmlns:a16="http://schemas.microsoft.com/office/drawing/2014/main" id="{29E44A3C-D7B1-363F-1184-5E4D9371B5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BD8B5A2-4A01-CA26-0E4A-E5AD57033BB3}"/>
              </a:ext>
            </a:extLst>
          </p:cNvPr>
          <p:cNvSpPr txBox="1"/>
          <p:nvPr/>
        </p:nvSpPr>
        <p:spPr>
          <a:xfrm>
            <a:off x="416177" y="1772200"/>
            <a:ext cx="44196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10896" algn="justLow"/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Introduction: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 research employs the lattice Boltzmann method (LBM) to model the motion of a two-phase flow in a microchannel. The fluid flow in this system is primarily driven by surface tension. To validate the accuracy of the developed code, simulations of a droplet on both hydrophilic and hydrophobic surfaces are conducted, yielding successful results. These findings demonstrate the strong capability of the LBM in accurately simulating surface-tension driven flows in microfluidic systems.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060206-9AC8-4976-1C62-B5F4923B52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0" y="3785979"/>
            <a:ext cx="3123443" cy="13716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7DFE230-83F7-AD57-ABAB-24CC47CE88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9430" y="2221254"/>
            <a:ext cx="3060413" cy="13716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E47853B-9725-98FC-807C-E3E33ADD6B26}"/>
              </a:ext>
            </a:extLst>
          </p:cNvPr>
          <p:cNvSpPr txBox="1"/>
          <p:nvPr/>
        </p:nvSpPr>
        <p:spPr>
          <a:xfrm>
            <a:off x="5024688" y="5306767"/>
            <a:ext cx="4046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1400" dirty="0">
                <a:solidFill>
                  <a:schemeClr val="tx1"/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Droplet on hydrophilic and hydrophobic surfaces  </a:t>
            </a:r>
          </a:p>
        </p:txBody>
      </p:sp>
    </p:spTree>
    <p:extLst>
      <p:ext uri="{BB962C8B-B14F-4D97-AF65-F5344CB8AC3E}">
        <p14:creationId xmlns:p14="http://schemas.microsoft.com/office/powerpoint/2010/main" val="3027428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EE3AE-BB1F-6F2E-F450-A40D5DC2D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0183B0E-5BD7-7028-9A63-80A7D8EC1E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Direct Numerical Simulation of Capillary Microfluids:</a:t>
            </a:r>
            <a:br>
              <a:rPr lang="en-US" sz="2400" dirty="0"/>
            </a:br>
            <a:r>
              <a:rPr lang="en-US" sz="2400" dirty="0"/>
              <a:t> Lattice Boltzmann Method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C279A9C3-6FC5-1F67-D9E6-1B772E9E307A}"/>
              </a:ext>
            </a:extLst>
          </p:cNvPr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marR="0" lvl="0" indent="0" algn="ctr" defTabSz="91440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/>
                <a:cs typeface="Tw Cen MT"/>
              </a:rPr>
              <a:t>12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BC1F4C23-0BA6-23AA-685C-12B3A838A106}"/>
              </a:ext>
            </a:extLst>
          </p:cNvPr>
          <p:cNvGrpSpPr/>
          <p:nvPr/>
        </p:nvGrpSpPr>
        <p:grpSpPr>
          <a:xfrm>
            <a:off x="-317" y="6293806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BA402DC2-AB0D-3209-53CE-5E63B112FD1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8D40037A-B1A9-3EEC-C225-2AD8D33D2FD9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E2FAA04B-ECFD-885A-3E41-C545BF3092CF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B4BFD35D-93F8-FB2C-05FF-DEFE51105794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114FB7EB-D2AD-89CB-2D6B-387CB91344C7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41" name="Picture 40">
            <a:extLst>
              <a:ext uri="{FF2B5EF4-FFF2-40B4-BE49-F238E27FC236}">
                <a16:creationId xmlns:a16="http://schemas.microsoft.com/office/drawing/2014/main" id="{8E478002-E9C0-CA87-054D-74ED278640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DE1C9F5-ABD2-D7CD-BAE1-D1E3D43716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2761" y="1643331"/>
            <a:ext cx="767151" cy="384048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5D2BA6A-BDAD-AED1-FDAD-607E1775FF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5098" y="3159368"/>
            <a:ext cx="3515046" cy="7315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F3A7FB0-58CC-844E-22F1-882588C419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75098" y="2392579"/>
            <a:ext cx="3495040" cy="73152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225DFACA-193E-755E-28D1-D90AD2AB24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7427" y="3959798"/>
            <a:ext cx="3508309" cy="73152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449C860-2B6F-D0C2-F77C-201871E65A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70636" y="4761856"/>
            <a:ext cx="3519508" cy="73152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45C9B96-4FAA-1192-FD8A-823C938E62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62738" y="1625790"/>
            <a:ext cx="3472872" cy="73152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322244F-6F8C-FA07-3849-909E16E660A0}"/>
              </a:ext>
            </a:extLst>
          </p:cNvPr>
          <p:cNvSpPr txBox="1"/>
          <p:nvPr/>
        </p:nvSpPr>
        <p:spPr>
          <a:xfrm>
            <a:off x="4784007" y="5640942"/>
            <a:ext cx="3568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1600" dirty="0">
                <a:solidFill>
                  <a:schemeClr val="tx1"/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Interface surface in different positions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56956C-0B30-39AC-0BCF-97C8ADE69DC4}"/>
              </a:ext>
            </a:extLst>
          </p:cNvPr>
          <p:cNvSpPr txBox="1"/>
          <p:nvPr/>
        </p:nvSpPr>
        <p:spPr>
          <a:xfrm>
            <a:off x="239430" y="1693367"/>
            <a:ext cx="35950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Results for two-phase flow interface in a microchannel: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6408E1D-F7EE-F562-9BDB-90D181300D77}"/>
              </a:ext>
            </a:extLst>
          </p:cNvPr>
          <p:cNvSpPr txBox="1"/>
          <p:nvPr/>
        </p:nvSpPr>
        <p:spPr>
          <a:xfrm>
            <a:off x="216704" y="3991779"/>
            <a:ext cx="351709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Low"/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simulation results demonstrate the effectiveness of the lattice Boltzmann method (LBM) as an efficient approach for conducting Direct Numerical Simulation (DNS) of Capillary Microfluids.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55113F4-4610-BB14-4CC0-2F8A677390CD}"/>
              </a:ext>
            </a:extLst>
          </p:cNvPr>
          <p:cNvSpPr/>
          <p:nvPr/>
        </p:nvSpPr>
        <p:spPr>
          <a:xfrm>
            <a:off x="187674" y="3806538"/>
            <a:ext cx="3698525" cy="2001148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54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B520F-2E55-55D8-CD58-538EB3401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15AD35FC-A32C-C8E6-EF71-882A80094A0C}"/>
              </a:ext>
            </a:extLst>
          </p:cNvPr>
          <p:cNvSpPr txBox="1"/>
          <p:nvPr/>
        </p:nvSpPr>
        <p:spPr>
          <a:xfrm>
            <a:off x="0" y="1279526"/>
            <a:ext cx="533400" cy="22860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60"/>
              </a:spcBef>
            </a:pPr>
            <a:r>
              <a:rPr sz="1200" b="1" dirty="0">
                <a:solidFill>
                  <a:srgbClr val="FFFFFF"/>
                </a:solidFill>
                <a:latin typeface="Tw Cen MT"/>
                <a:cs typeface="Tw Cen MT"/>
              </a:rPr>
              <a:t>2</a:t>
            </a:r>
            <a:endParaRPr sz="1200"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9DC68093-A959-AB1F-8A2B-03AC601AA20D}"/>
              </a:ext>
            </a:extLst>
          </p:cNvPr>
          <p:cNvGrpSpPr/>
          <p:nvPr/>
        </p:nvGrpSpPr>
        <p:grpSpPr>
          <a:xfrm>
            <a:off x="4999" y="6327012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0A9D6443-D729-7597-C88A-6A63D6D0318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65E33B82-D284-8F64-CA91-E71C1353A181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780AE267-044D-E582-AF50-FB6892C72374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97BE2E4D-FC76-9993-E660-CCD6C7122895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39F9101D-41B0-F578-BA68-DF80629E1EEB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">
            <a:extLst>
              <a:ext uri="{FF2B5EF4-FFF2-40B4-BE49-F238E27FC236}">
                <a16:creationId xmlns:a16="http://schemas.microsoft.com/office/drawing/2014/main" id="{EF8F594F-7CF5-4341-87D8-DFAEC070BA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597598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spc="-10" dirty="0"/>
              <a:t>Introduction</a:t>
            </a:r>
            <a:endParaRPr sz="2400" spc="-1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5CD538D-2527-01E2-2B25-163460272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E63458-0DC7-E0FA-07DA-EB7A7F2F2A3A}"/>
              </a:ext>
            </a:extLst>
          </p:cNvPr>
          <p:cNvSpPr txBox="1"/>
          <p:nvPr/>
        </p:nvSpPr>
        <p:spPr>
          <a:xfrm>
            <a:off x="190500" y="1589603"/>
            <a:ext cx="8267700" cy="4613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Dr.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Saboori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Low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would like to inform you that I have successfully completed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1 (literature review)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2 (CFD analysis)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project outlined in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Mitacs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proposal and will now continue with the next stage.</a:t>
            </a:r>
          </a:p>
          <a:p>
            <a:pPr algn="justLow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next slides, I will also present results from studies that are published or ready to be published, including the following titles:</a:t>
            </a:r>
          </a:p>
          <a:p>
            <a:pPr marL="285750" indent="-285750" algn="justLow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Comprehensive Analysis of Capillary Penetration in Circular and Rectangular Microchannels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Low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Capillary Transport Behavior in Elliptical Microchannels Based on Theoretical Modeling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Low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Numerical Simulation of Capillary Microfluids: Lattice Boltzmann Method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42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86D51-5707-86F1-1E7C-B0988A4B8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815BFFA6-73AF-F718-36E3-264B493A84E0}"/>
              </a:ext>
            </a:extLst>
          </p:cNvPr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60"/>
              </a:spcBef>
            </a:pPr>
            <a:r>
              <a:rPr lang="en-US" sz="1200" b="1" dirty="0">
                <a:solidFill>
                  <a:srgbClr val="FFFFFF"/>
                </a:solidFill>
                <a:latin typeface="Tw Cen MT"/>
                <a:cs typeface="Tw Cen MT"/>
              </a:rPr>
              <a:t>3</a:t>
            </a:r>
            <a:endParaRPr sz="1200" dirty="0"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70583FF3-1A77-2658-3691-63D791A18FE8}"/>
              </a:ext>
            </a:extLst>
          </p:cNvPr>
          <p:cNvGrpSpPr/>
          <p:nvPr/>
        </p:nvGrpSpPr>
        <p:grpSpPr>
          <a:xfrm>
            <a:off x="4999" y="6327012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72A77435-746E-C775-E39C-5641D305483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9B4328F8-24D0-7D64-C43F-6923900B0FA4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4D4B8662-57EF-4F65-149D-6A224BA9A09A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B11C1926-7CE6-1B21-FBF9-8E6637E884C8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0222286E-3489-6950-85E4-97671BA38CE4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">
            <a:extLst>
              <a:ext uri="{FF2B5EF4-FFF2-40B4-BE49-F238E27FC236}">
                <a16:creationId xmlns:a16="http://schemas.microsoft.com/office/drawing/2014/main" id="{1A89FF52-3C84-9426-66FE-A67BCDA243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A Comprehensive Analysis of Capillary Penetration in Circular and Rectangular Microchannels</a:t>
            </a:r>
            <a:endParaRPr sz="2400" spc="-1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EEA2F20-A1F8-E3FB-DA77-0448DA3BD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  <p:pic>
        <p:nvPicPr>
          <p:cNvPr id="2" name="Picture 58">
            <a:extLst>
              <a:ext uri="{FF2B5EF4-FFF2-40B4-BE49-F238E27FC236}">
                <a16:creationId xmlns:a16="http://schemas.microsoft.com/office/drawing/2014/main" id="{7B587FFF-4BCB-8840-D3FC-18ACA90A72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926" y="2241393"/>
            <a:ext cx="475982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C429EF-CFC3-0A6C-E346-5F6496FC6FCF}"/>
              </a:ext>
            </a:extLst>
          </p:cNvPr>
          <p:cNvSpPr txBox="1"/>
          <p:nvPr/>
        </p:nvSpPr>
        <p:spPr>
          <a:xfrm>
            <a:off x="152400" y="1730972"/>
            <a:ext cx="27432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10896" algn="justLow">
              <a:buNone/>
            </a:pPr>
            <a:r>
              <a:rPr lang="en-US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Introduction: </a:t>
            </a:r>
          </a:p>
          <a:p>
            <a:pPr indent="310896" algn="justLow">
              <a:buNone/>
            </a:pP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research presents an analytical examination of the </a:t>
            </a:r>
            <a:r>
              <a:rPr lang="en-US" sz="1800" spc="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capillary penetration phenomenon</a:t>
            </a:r>
            <a:r>
              <a:rPr lang="en-U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In this research, a laminar and incompressible flow in circular and rectangular ducts is considered.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880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21B78-0189-AF28-252F-88CDB8F41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F57B1985-E1CD-57F1-3C48-7DD3B7AA5D78}"/>
              </a:ext>
            </a:extLst>
          </p:cNvPr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60"/>
              </a:spcBef>
            </a:pPr>
            <a:r>
              <a:rPr lang="en-US" sz="1200" b="1" dirty="0">
                <a:solidFill>
                  <a:srgbClr val="FFFFFF"/>
                </a:solidFill>
                <a:latin typeface="Tw Cen MT"/>
                <a:cs typeface="Tw Cen MT"/>
              </a:rPr>
              <a:t>4</a:t>
            </a:r>
            <a:endParaRPr sz="1200" dirty="0"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C69F4630-DC08-F743-D744-771E0B7E5B74}"/>
              </a:ext>
            </a:extLst>
          </p:cNvPr>
          <p:cNvGrpSpPr/>
          <p:nvPr/>
        </p:nvGrpSpPr>
        <p:grpSpPr>
          <a:xfrm>
            <a:off x="4999" y="6327012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E9483FB5-363E-7819-A90E-0F41E15A04C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D115EE26-F0CC-A9B7-B098-1AAEB645CADF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7153C912-014D-42DB-1B0C-F3C2743C90C9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4F15452C-626B-7707-2D23-D5848AEBCEB2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9381E791-D9C4-7CB8-D04F-AF27D823F820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C008066-7C48-0731-FC7B-899603A04A2B}"/>
              </a:ext>
            </a:extLst>
          </p:cNvPr>
          <p:cNvSpPr txBox="1"/>
          <p:nvPr/>
        </p:nvSpPr>
        <p:spPr>
          <a:xfrm>
            <a:off x="266700" y="1832051"/>
            <a:ext cx="3633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aramond" panose="02020404030301010803" pitchFamily="18" charset="0"/>
              </a:rPr>
              <a:t>All Forces: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D35F0F-61D2-E5DC-BED4-8A98EBE3A2CB}"/>
              </a:ext>
            </a:extLst>
          </p:cNvPr>
          <p:cNvSpPr txBox="1"/>
          <p:nvPr/>
        </p:nvSpPr>
        <p:spPr>
          <a:xfrm>
            <a:off x="433655" y="5656226"/>
            <a:ext cx="35287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Capillary Penetration in Microchannels.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645DB55-B2F9-44CE-A206-21A19B50EBCD}"/>
                  </a:ext>
                </a:extLst>
              </p:cNvPr>
              <p:cNvSpPr txBox="1"/>
              <p:nvPr/>
            </p:nvSpPr>
            <p:spPr>
              <a:xfrm>
                <a:off x="8219045" y="2006232"/>
                <a:ext cx="443949" cy="4056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a-IR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fa-I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645DB55-B2F9-44CE-A206-21A19B50EB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9045" y="2006232"/>
                <a:ext cx="443949" cy="4056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39A569-DDDF-DC88-996A-60CC58CCFD93}"/>
                  </a:ext>
                </a:extLst>
              </p:cNvPr>
              <p:cNvSpPr txBox="1"/>
              <p:nvPr/>
            </p:nvSpPr>
            <p:spPr>
              <a:xfrm>
                <a:off x="8255256" y="2765090"/>
                <a:ext cx="443948" cy="4056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a-IR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</m:oMath>
                  </m:oMathPara>
                </a14:m>
                <a:endParaRPr lang="fa-I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39A569-DDDF-DC88-996A-60CC58CCFD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256" y="2765090"/>
                <a:ext cx="443948" cy="405688"/>
              </a:xfrm>
              <a:prstGeom prst="rect">
                <a:avLst/>
              </a:prstGeom>
              <a:blipFill>
                <a:blip r:embed="rId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C762504-535D-9C90-3B27-4B4861C4C3E3}"/>
                  </a:ext>
                </a:extLst>
              </p:cNvPr>
              <p:cNvSpPr txBox="1"/>
              <p:nvPr/>
            </p:nvSpPr>
            <p:spPr>
              <a:xfrm>
                <a:off x="8241685" y="3538462"/>
                <a:ext cx="471090" cy="4056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a-IR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fa-I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C762504-535D-9C90-3B27-4B4861C4C3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1685" y="3538462"/>
                <a:ext cx="471090" cy="4056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739CE2A-A07D-A958-6322-C4A3C002AC1F}"/>
                  </a:ext>
                </a:extLst>
              </p:cNvPr>
              <p:cNvSpPr txBox="1"/>
              <p:nvPr/>
            </p:nvSpPr>
            <p:spPr>
              <a:xfrm>
                <a:off x="8255256" y="4344491"/>
                <a:ext cx="471090" cy="4056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a-IR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</m:oMath>
                  </m:oMathPara>
                </a14:m>
                <a:endParaRPr lang="fa-I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739CE2A-A07D-A958-6322-C4A3C002AC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256" y="4344491"/>
                <a:ext cx="471090" cy="40568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CA88C7C-5A9D-ECBB-96A0-AAE33D1550CC}"/>
                  </a:ext>
                </a:extLst>
              </p:cNvPr>
              <p:cNvSpPr txBox="1"/>
              <p:nvPr/>
            </p:nvSpPr>
            <p:spPr>
              <a:xfrm>
                <a:off x="6522308" y="5380450"/>
                <a:ext cx="2286000" cy="676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a-IR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fa-I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fa-IR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fa-IR" sz="20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</m:sSub>
                      <m:r>
                        <a:rPr lang="fa-IR" sz="20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fa-IR" sz="20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a-IR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</m:oMath>
                  </m:oMathPara>
                </a14:m>
                <a:endParaRPr lang="fa-I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CA88C7C-5A9D-ECBB-96A0-AAE33D1550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2308" y="5380450"/>
                <a:ext cx="2286000" cy="67666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932A81D-F8E9-6CA6-A7AB-9F083757DFC4}"/>
              </a:ext>
            </a:extLst>
          </p:cNvPr>
          <p:cNvCxnSpPr>
            <a:cxnSpLocks/>
          </p:cNvCxnSpPr>
          <p:nvPr/>
        </p:nvCxnSpPr>
        <p:spPr>
          <a:xfrm>
            <a:off x="3822308" y="5029200"/>
            <a:ext cx="52454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9FFF624-96EB-D735-CD47-B89865EE8DF9}"/>
              </a:ext>
            </a:extLst>
          </p:cNvPr>
          <p:cNvSpPr txBox="1"/>
          <p:nvPr/>
        </p:nvSpPr>
        <p:spPr>
          <a:xfrm>
            <a:off x="2116089" y="2006232"/>
            <a:ext cx="3949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aramond" panose="02020404030301010803" pitchFamily="18" charset="0"/>
                <a:cs typeface="Times New Roman" panose="02020603050405020304" pitchFamily="18" charset="0"/>
              </a:rPr>
              <a:t>The length of the column of liquid</a:t>
            </a:r>
            <a:endParaRPr lang="fa-IR" dirty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05F330-CDB6-168C-7E29-6F57CC92AA68}"/>
              </a:ext>
            </a:extLst>
          </p:cNvPr>
          <p:cNvSpPr txBox="1"/>
          <p:nvPr/>
        </p:nvSpPr>
        <p:spPr>
          <a:xfrm>
            <a:off x="3962400" y="5040177"/>
            <a:ext cx="3510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aramond" panose="02020404030301010803" pitchFamily="18" charset="0"/>
                <a:cs typeface="Times New Roman" panose="02020603050405020304" pitchFamily="18" charset="0"/>
              </a:rPr>
              <a:t>The Motion equation:</a:t>
            </a:r>
            <a:endParaRPr lang="fa-IR" dirty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F965BF32-FB5E-2387-51C2-71FAF6765251}"/>
              </a:ext>
            </a:extLst>
          </p:cNvPr>
          <p:cNvSpPr/>
          <p:nvPr/>
        </p:nvSpPr>
        <p:spPr>
          <a:xfrm>
            <a:off x="5793343" y="5548525"/>
            <a:ext cx="544891" cy="424433"/>
          </a:xfrm>
          <a:prstGeom prst="rightArrow">
            <a:avLst>
              <a:gd name="adj1" fmla="val 50000"/>
              <a:gd name="adj2" fmla="val 5590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C9C812C-163A-D95B-5C91-1CE1E29CA5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6988" y="2626224"/>
            <a:ext cx="3215780" cy="2780114"/>
          </a:xfrm>
          <a:prstGeom prst="rect">
            <a:avLst/>
          </a:prstGeom>
        </p:spPr>
      </p:pic>
      <p:sp>
        <p:nvSpPr>
          <p:cNvPr id="25" name="Oval 24">
            <a:extLst>
              <a:ext uri="{FF2B5EF4-FFF2-40B4-BE49-F238E27FC236}">
                <a16:creationId xmlns:a16="http://schemas.microsoft.com/office/drawing/2014/main" id="{CD0C43E5-97F0-0871-E21D-145578C47EFD}"/>
              </a:ext>
            </a:extLst>
          </p:cNvPr>
          <p:cNvSpPr/>
          <p:nvPr/>
        </p:nvSpPr>
        <p:spPr>
          <a:xfrm>
            <a:off x="2133600" y="3247239"/>
            <a:ext cx="188119" cy="25479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3618AD9-445C-7786-F39D-74B740EA3824}"/>
              </a:ext>
            </a:extLst>
          </p:cNvPr>
          <p:cNvCxnSpPr>
            <a:cxnSpLocks/>
            <a:stCxn id="25" idx="0"/>
          </p:cNvCxnSpPr>
          <p:nvPr/>
        </p:nvCxnSpPr>
        <p:spPr>
          <a:xfrm flipV="1">
            <a:off x="2227660" y="2386451"/>
            <a:ext cx="894038" cy="860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Diagram 26">
            <a:extLst>
              <a:ext uri="{FF2B5EF4-FFF2-40B4-BE49-F238E27FC236}">
                <a16:creationId xmlns:a16="http://schemas.microsoft.com/office/drawing/2014/main" id="{652D7C95-64E0-9F8B-4E09-9E81C7B047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1671395"/>
              </p:ext>
            </p:extLst>
          </p:nvPr>
        </p:nvGraphicFramePr>
        <p:xfrm>
          <a:off x="4236688" y="1857159"/>
          <a:ext cx="4112806" cy="3034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32" name="Picture 31">
            <a:extLst>
              <a:ext uri="{FF2B5EF4-FFF2-40B4-BE49-F238E27FC236}">
                <a16:creationId xmlns:a16="http://schemas.microsoft.com/office/drawing/2014/main" id="{ED246E92-6903-E903-EBE1-A749815AA1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  <p:sp>
        <p:nvSpPr>
          <p:cNvPr id="35" name="object 2">
            <a:extLst>
              <a:ext uri="{FF2B5EF4-FFF2-40B4-BE49-F238E27FC236}">
                <a16:creationId xmlns:a16="http://schemas.microsoft.com/office/drawing/2014/main" id="{3C3F036D-CD76-277C-29F0-808560E848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A Comprehensive Analysis of Capillary Penetration in Circular and Rectangular Microchannels</a:t>
            </a:r>
            <a:endParaRPr sz="2400" spc="-10" dirty="0"/>
          </a:p>
        </p:txBody>
      </p:sp>
    </p:spTree>
    <p:extLst>
      <p:ext uri="{BB962C8B-B14F-4D97-AF65-F5344CB8AC3E}">
        <p14:creationId xmlns:p14="http://schemas.microsoft.com/office/powerpoint/2010/main" val="307395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12" grpId="0"/>
      <p:bldP spid="14" grpId="0"/>
      <p:bldP spid="16" grpId="0"/>
      <p:bldP spid="17" grpId="0"/>
      <p:bldP spid="20" grpId="0"/>
      <p:bldP spid="22" grpId="0"/>
      <p:bldP spid="23" grpId="0" animBg="1"/>
      <p:bldP spid="25" grpId="0" animBg="1"/>
      <p:bldGraphic spid="2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84863-8E5F-B32A-9737-0E1079147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53562744-0DDE-6817-836A-CA3ED203FD7B}"/>
              </a:ext>
            </a:extLst>
          </p:cNvPr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60"/>
              </a:spcBef>
            </a:pPr>
            <a:r>
              <a:rPr lang="en-US" sz="1200" b="1" dirty="0">
                <a:solidFill>
                  <a:srgbClr val="FFFFFF"/>
                </a:solidFill>
                <a:latin typeface="Tw Cen MT"/>
                <a:cs typeface="Tw Cen MT"/>
              </a:rPr>
              <a:t>5</a:t>
            </a:r>
            <a:endParaRPr sz="1200" dirty="0"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CDA3729F-E521-45E7-EEDF-ADA289827AE2}"/>
              </a:ext>
            </a:extLst>
          </p:cNvPr>
          <p:cNvGrpSpPr/>
          <p:nvPr/>
        </p:nvGrpSpPr>
        <p:grpSpPr>
          <a:xfrm>
            <a:off x="4999" y="6327012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7C108B54-315B-B500-65CE-6B5E73AEC61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337C654A-4A96-699F-3144-92BBA3C41ADC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DF9AC214-14B0-98EA-F03C-0775864A2F4F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37944FB8-7246-F377-39D3-1E79F9733EDA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975FC2B8-F85E-785E-23C6-DB0D6C219CFE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">
            <a:extLst>
              <a:ext uri="{FF2B5EF4-FFF2-40B4-BE49-F238E27FC236}">
                <a16:creationId xmlns:a16="http://schemas.microsoft.com/office/drawing/2014/main" id="{DB6D095C-20A2-79AA-D165-D4E39102D8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A Comprehensive Analysis of Capillary Penetration in Circular and Rectangular Microchannels</a:t>
            </a:r>
            <a:endParaRPr sz="2400" spc="-1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C6428CD-33C7-1D82-5902-2166C911D1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  <p:pic>
        <p:nvPicPr>
          <p:cNvPr id="3" name="Picture 5">
            <a:extLst>
              <a:ext uri="{FF2B5EF4-FFF2-40B4-BE49-F238E27FC236}">
                <a16:creationId xmlns:a16="http://schemas.microsoft.com/office/drawing/2014/main" id="{33E2E1D4-3E89-3B8F-72CD-DE5C7C631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48" y="2359947"/>
            <a:ext cx="3108327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B7B11668-7E4F-51FF-A12D-8A48C3461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02" y="4243408"/>
            <a:ext cx="3273117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72A1FD9-152E-02BD-F5BD-33C60591F2D8}"/>
              </a:ext>
            </a:extLst>
          </p:cNvPr>
          <p:cNvSpPr txBox="1"/>
          <p:nvPr/>
        </p:nvSpPr>
        <p:spPr>
          <a:xfrm>
            <a:off x="3698719" y="297952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pc="5" dirty="0">
                <a:latin typeface="Times New Roman" panose="02020603050405020304" pitchFamily="18" charset="0"/>
              </a:rPr>
              <a:t>Variation of the column length versus time for different values of m in circular (n = 1) cross-sections at </a:t>
            </a:r>
            <a:endParaRPr lang="fa-IR" spc="5" dirty="0">
              <a:latin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98D60A-A06B-7CB1-6BCB-D74D4803CAE3}"/>
              </a:ext>
            </a:extLst>
          </p:cNvPr>
          <p:cNvSpPr txBox="1"/>
          <p:nvPr/>
        </p:nvSpPr>
        <p:spPr>
          <a:xfrm>
            <a:off x="3711419" y="4931744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pc="5" dirty="0">
                <a:latin typeface="Times New Roman" panose="02020603050405020304" pitchFamily="18" charset="0"/>
              </a:rPr>
              <a:t>Variation of the column length versus time for different values of p in rectangular (q = 1) cross-sections at </a:t>
            </a:r>
            <a:endParaRPr lang="fa-IR" spc="5" dirty="0">
              <a:latin typeface="Times New Roman" panose="02020603050405020304" pitchFamily="18" charset="0"/>
            </a:endParaRP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661E6B9-3CF1-A939-F294-20194160ED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78950"/>
              </p:ext>
            </p:extLst>
          </p:nvPr>
        </p:nvGraphicFramePr>
        <p:xfrm>
          <a:off x="4842419" y="3563459"/>
          <a:ext cx="1155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2980" imgH="228928" progId="Equation.DSMT4">
                  <p:embed/>
                </p:oleObj>
              </mc:Choice>
              <mc:Fallback>
                <p:oleObj name="Equation" r:id="rId6" imgW="732980" imgH="228928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BDFDAFEA-2C7A-FA55-438C-8B60BC510B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42419" y="3563459"/>
                        <a:ext cx="1155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30F681A-8E02-F945-0055-4D70365A3E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156454"/>
              </p:ext>
            </p:extLst>
          </p:nvPr>
        </p:nvGraphicFramePr>
        <p:xfrm>
          <a:off x="5394519" y="5515683"/>
          <a:ext cx="1155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2980" imgH="228928" progId="Equation.DSMT4">
                  <p:embed/>
                </p:oleObj>
              </mc:Choice>
              <mc:Fallback>
                <p:oleObj name="Equation" r:id="rId6" imgW="732980" imgH="228928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D262CBC1-1B91-7AC3-3A62-F44B953ADB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94519" y="5515683"/>
                        <a:ext cx="1155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C9124AF2-66DC-6E33-09C9-94722E3179FC}"/>
              </a:ext>
            </a:extLst>
          </p:cNvPr>
          <p:cNvSpPr txBox="1"/>
          <p:nvPr/>
        </p:nvSpPr>
        <p:spPr>
          <a:xfrm>
            <a:off x="266700" y="1832051"/>
            <a:ext cx="3633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aramond" panose="02020404030301010803" pitchFamily="18" charset="0"/>
              </a:rPr>
              <a:t>Results:</a:t>
            </a:r>
          </a:p>
        </p:txBody>
      </p:sp>
    </p:spTree>
    <p:extLst>
      <p:ext uri="{BB962C8B-B14F-4D97-AF65-F5344CB8AC3E}">
        <p14:creationId xmlns:p14="http://schemas.microsoft.com/office/powerpoint/2010/main" val="53633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60"/>
              </a:spcBef>
            </a:pPr>
            <a:r>
              <a:rPr lang="en-US" sz="1200" b="1" dirty="0">
                <a:solidFill>
                  <a:srgbClr val="FFFFFF"/>
                </a:solidFill>
                <a:latin typeface="Tw Cen MT"/>
                <a:cs typeface="Tw Cen MT"/>
              </a:rPr>
              <a:t>6</a:t>
            </a:r>
            <a:endParaRPr sz="1200" dirty="0">
              <a:latin typeface="Tw Cen MT"/>
              <a:cs typeface="Tw Cen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999" y="6327012"/>
            <a:ext cx="9144317" cy="544483"/>
            <a:chOff x="0" y="6313515"/>
            <a:chExt cx="9144317" cy="544483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D06473B0-6222-8AEE-41DB-AADAE41364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342869"/>
            <a:ext cx="5086857" cy="27432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D667CEC-F4C0-A6A9-6F89-74D5FEE6AB33}"/>
              </a:ext>
            </a:extLst>
          </p:cNvPr>
          <p:cNvSpPr txBox="1"/>
          <p:nvPr/>
        </p:nvSpPr>
        <p:spPr>
          <a:xfrm>
            <a:off x="152179" y="1676400"/>
            <a:ext cx="8839421" cy="1704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8290" algn="justLow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Introduction: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This research presents a comprehensive theoretical investigation into the capillary penetration phenomenon within </a:t>
            </a:r>
            <a:r>
              <a:rPr lang="en-U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elliptical microchannels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This study develops a detailed mathematical framework for analyzing the process by focusing on the governing equations, initial conditions, and solution methods within a two-dimensional context. </a:t>
            </a:r>
          </a:p>
        </p:txBody>
      </p:sp>
      <p:sp>
        <p:nvSpPr>
          <p:cNvPr id="23" name="object 2">
            <a:extLst>
              <a:ext uri="{FF2B5EF4-FFF2-40B4-BE49-F238E27FC236}">
                <a16:creationId xmlns:a16="http://schemas.microsoft.com/office/drawing/2014/main" id="{565BD977-2C82-A27F-6CDC-F1D19B2F14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Capillary Transport Behavior in Elliptical Microchannels Based on Theoretical Modeling</a:t>
            </a:r>
            <a:endParaRPr sz="2400" spc="-1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B26C87-3386-3045-1B9C-B8597E4053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0109B-84D3-6901-247B-64459EC10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7BDAE1E9-82E7-48C8-A6C1-536899BC39C0}"/>
              </a:ext>
            </a:extLst>
          </p:cNvPr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60"/>
              </a:spcBef>
            </a:pPr>
            <a:r>
              <a:rPr lang="en-US" sz="1200" b="1" dirty="0">
                <a:solidFill>
                  <a:srgbClr val="FFFFFF"/>
                </a:solidFill>
                <a:latin typeface="Tw Cen MT"/>
                <a:cs typeface="Tw Cen MT"/>
              </a:rPr>
              <a:t>7</a:t>
            </a:r>
            <a:endParaRPr sz="1200" dirty="0"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5F4DE23E-EF13-5E08-85E9-996517C27760}"/>
              </a:ext>
            </a:extLst>
          </p:cNvPr>
          <p:cNvGrpSpPr/>
          <p:nvPr/>
        </p:nvGrpSpPr>
        <p:grpSpPr>
          <a:xfrm>
            <a:off x="4999" y="6327012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CBB17073-F2D9-F2DF-CBDF-56F5DC78E1A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C332A0E9-AA83-11CE-8D58-64D3938B00F0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5EEABB6F-F014-6520-ECB4-27982A7715E6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88B5ED05-13BE-35AA-02E0-A93A948EBFD2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B890C069-C1E2-9CD1-90B0-7AE21B02BD2F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2">
            <a:extLst>
              <a:ext uri="{FF2B5EF4-FFF2-40B4-BE49-F238E27FC236}">
                <a16:creationId xmlns:a16="http://schemas.microsoft.com/office/drawing/2014/main" id="{34A2690B-5634-78F4-7336-4942242D08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Capillary Transport Behavior in Elliptical Microchannels Based on Theoretical Modeling</a:t>
            </a:r>
            <a:endParaRPr sz="2400" spc="-1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BDB401C-7F3B-8030-4D3B-D497DCBB6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E631220-FAD3-6246-D164-E7CBEEA78EAA}"/>
              </a:ext>
            </a:extLst>
          </p:cNvPr>
          <p:cNvSpPr txBox="1"/>
          <p:nvPr/>
        </p:nvSpPr>
        <p:spPr>
          <a:xfrm>
            <a:off x="228600" y="1809802"/>
            <a:ext cx="5847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aramond" panose="02020404030301010803" pitchFamily="18" charset="0"/>
              </a:rPr>
              <a:t>Analytical solution: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F45BB3-062B-3666-B380-75B144FD4F7C}"/>
              </a:ext>
            </a:extLst>
          </p:cNvPr>
          <p:cNvSpPr txBox="1"/>
          <p:nvPr/>
        </p:nvSpPr>
        <p:spPr>
          <a:xfrm>
            <a:off x="323510" y="2271467"/>
            <a:ext cx="8287090" cy="884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considering all the forces, the equation can be analytically solved by considering the initial conditions.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566401A-5219-D6B8-6534-C2D62C04E747}"/>
                  </a:ext>
                </a:extLst>
              </p:cNvPr>
              <p:cNvSpPr txBox="1"/>
              <p:nvPr/>
            </p:nvSpPr>
            <p:spPr>
              <a:xfrm>
                <a:off x="2286000" y="3429000"/>
                <a:ext cx="3860800" cy="4061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a-IR" sz="20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a-IR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a-IR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a-IR" sz="2000" i="0">
                          <a:latin typeface="Cambria Math" panose="02040503050406030204" pitchFamily="18" charset="0"/>
                        </a:rPr>
                        <m:t>–</m:t>
                      </m:r>
                      <m:sSubSup>
                        <m:sSub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a-IR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a-IR" sz="2000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a-IR" sz="20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a-IR" sz="2000" i="1">
                          <a:latin typeface="Cambria Math" panose="02040503050406030204" pitchFamily="18" charset="0"/>
                        </a:rPr>
                        <m:t>𝛼</m:t>
                      </m:r>
                      <m:f>
                        <m:fPr>
                          <m:type m:val="lin"/>
                          <m:ctrlPr>
                            <a:rPr lang="fa-IR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a-I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a-IR" sz="2000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fa-IR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a-IR" sz="2000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fa-IR" sz="2000" i="0"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  <m:d>
                                <m:dPr>
                                  <m:ctrlPr>
                                    <a:rPr lang="fa-IR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a-IR" sz="2000" i="0">
                                      <a:latin typeface="Cambria Math" panose="02040503050406030204" pitchFamily="18" charset="0"/>
                                    </a:rPr>
                                    <m:t>–</m:t>
                                  </m:r>
                                  <m:r>
                                    <a:rPr lang="fa-IR" sz="20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fa-IR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fa-IR" sz="2000" i="0">
                                  <a:latin typeface="Cambria Math" panose="02040503050406030204" pitchFamily="18" charset="0"/>
                                </a:rPr>
                                <m:t>–</m:t>
                              </m:r>
                              <m:r>
                                <a:rPr lang="fa-IR" sz="20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num>
                        <m:den>
                          <m:r>
                            <a:rPr lang="fa-IR" sz="2000" i="1">
                              <a:latin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fa-IR" sz="2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566401A-5219-D6B8-6534-C2D62C04E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429000"/>
                <a:ext cx="3860800" cy="406137"/>
              </a:xfrm>
              <a:prstGeom prst="rect">
                <a:avLst/>
              </a:prstGeom>
              <a:blipFill>
                <a:blip r:embed="rId4"/>
                <a:stretch>
                  <a:fillRect t="-113636" r="-13902" b="-178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3634BFC-BF3A-875C-CE38-6B4775C24D1A}"/>
                  </a:ext>
                </a:extLst>
              </p:cNvPr>
              <p:cNvSpPr txBox="1"/>
              <p:nvPr/>
            </p:nvSpPr>
            <p:spPr>
              <a:xfrm>
                <a:off x="874705" y="4545453"/>
                <a:ext cx="3021669" cy="7397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𝛾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fa-I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a-IR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fa-IR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fa-IR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fa-I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a-IR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fa-IR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rad>
                          <m:r>
                            <a:rPr lang="fa-IR" i="1">
                              <a:latin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𝑎𝑏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fa-I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3634BFC-BF3A-875C-CE38-6B4775C24D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05" y="4545453"/>
                <a:ext cx="3021669" cy="7397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89048C9-B333-41FF-7EEA-1F392758EFF9}"/>
                  </a:ext>
                </a:extLst>
              </p:cNvPr>
              <p:cNvSpPr txBox="1"/>
              <p:nvPr/>
            </p:nvSpPr>
            <p:spPr>
              <a:xfrm>
                <a:off x="5699761" y="4312414"/>
                <a:ext cx="3006727" cy="6481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a-I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a-IR" i="0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fa-IR" i="1">
                              <a:latin typeface="Cambria Math" panose="02040503050406030204" pitchFamily="18" charset="0"/>
                            </a:rPr>
                            <m:t>𝜇</m:t>
                          </m:r>
                          <m:d>
                            <m:dPr>
                              <m:ctrlPr>
                                <a:rPr lang="fa-I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a-I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a-IR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fa-IR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fa-IR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fa-IR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a-IR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fa-IR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  <m:sSup>
                            <m:sSupPr>
                              <m:ctrlPr>
                                <a:rPr lang="fa-I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a-IR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fa-IR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fa-IR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a-IR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fa-IR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89048C9-B333-41FF-7EEA-1F392758EF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761" y="4312414"/>
                <a:ext cx="3006727" cy="64812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Oval 28">
            <a:extLst>
              <a:ext uri="{FF2B5EF4-FFF2-40B4-BE49-F238E27FC236}">
                <a16:creationId xmlns:a16="http://schemas.microsoft.com/office/drawing/2014/main" id="{903A8E05-6940-5823-CF2F-617C2ED22AC6}"/>
              </a:ext>
            </a:extLst>
          </p:cNvPr>
          <p:cNvSpPr/>
          <p:nvPr/>
        </p:nvSpPr>
        <p:spPr>
          <a:xfrm>
            <a:off x="3345647" y="3519058"/>
            <a:ext cx="313080" cy="31607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1ABBD7B-0CA1-A614-A251-E473569CA3CA}"/>
              </a:ext>
            </a:extLst>
          </p:cNvPr>
          <p:cNvCxnSpPr>
            <a:cxnSpLocks/>
            <a:stCxn id="29" idx="4"/>
          </p:cNvCxnSpPr>
          <p:nvPr/>
        </p:nvCxnSpPr>
        <p:spPr>
          <a:xfrm flipH="1">
            <a:off x="2726302" y="3835137"/>
            <a:ext cx="775885" cy="658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40093409-3774-C4A7-BEA1-407B7534FF85}"/>
              </a:ext>
            </a:extLst>
          </p:cNvPr>
          <p:cNvSpPr/>
          <p:nvPr/>
        </p:nvSpPr>
        <p:spPr>
          <a:xfrm>
            <a:off x="5816516" y="3505939"/>
            <a:ext cx="313080" cy="31607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335AFCD-DA66-D9F1-690C-E0F9A378346A}"/>
              </a:ext>
            </a:extLst>
          </p:cNvPr>
          <p:cNvCxnSpPr>
            <a:cxnSpLocks/>
            <a:stCxn id="33" idx="4"/>
          </p:cNvCxnSpPr>
          <p:nvPr/>
        </p:nvCxnSpPr>
        <p:spPr>
          <a:xfrm>
            <a:off x="5973056" y="3822018"/>
            <a:ext cx="614046" cy="490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010AF7B3-CB35-4F28-E10E-3E81D4413B3F}"/>
              </a:ext>
            </a:extLst>
          </p:cNvPr>
          <p:cNvSpPr txBox="1"/>
          <p:nvPr/>
        </p:nvSpPr>
        <p:spPr>
          <a:xfrm>
            <a:off x="6223849" y="3782620"/>
            <a:ext cx="14229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Viscous force</a:t>
            </a:r>
            <a:endParaRPr lang="fa-IR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31E7023-5340-F1C2-CB14-F7B1D4EF2BC4}"/>
              </a:ext>
            </a:extLst>
          </p:cNvPr>
          <p:cNvSpPr txBox="1"/>
          <p:nvPr/>
        </p:nvSpPr>
        <p:spPr>
          <a:xfrm>
            <a:off x="1571458" y="3936804"/>
            <a:ext cx="1590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Capillary force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0159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8" grpId="0"/>
      <p:bldP spid="21" grpId="0"/>
      <p:bldP spid="28" grpId="0"/>
      <p:bldP spid="29" grpId="0" animBg="1"/>
      <p:bldP spid="33" grpId="0" animBg="1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75603-5553-B05A-22F6-4B1DD5282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FBE1E805-F9AD-4203-AA6B-9F4F58D9B35A}"/>
              </a:ext>
            </a:extLst>
          </p:cNvPr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60"/>
              </a:spcBef>
            </a:pPr>
            <a:r>
              <a:rPr lang="en-US" sz="1200" b="1" dirty="0">
                <a:solidFill>
                  <a:srgbClr val="FFFFFF"/>
                </a:solidFill>
                <a:latin typeface="Tw Cen MT"/>
                <a:cs typeface="Tw Cen MT"/>
              </a:rPr>
              <a:t>8</a:t>
            </a:r>
            <a:endParaRPr sz="1200" dirty="0"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9DEB7117-9AAD-9149-13FA-7C107228D9C9}"/>
              </a:ext>
            </a:extLst>
          </p:cNvPr>
          <p:cNvGrpSpPr/>
          <p:nvPr/>
        </p:nvGrpSpPr>
        <p:grpSpPr>
          <a:xfrm>
            <a:off x="4999" y="6327012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B25C5F79-7A94-B709-7634-E745CF039DB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BC5D2C1D-7C89-9582-B350-97A752E1A582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C9C823E8-3BEF-8F62-115D-96D39F6D5FD9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165BCE7C-AC0E-FEE7-DEC9-61B24E84F072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C9DAEC64-F828-8441-C6F6-2A7CF22F5920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9829967-89A4-1C0A-9DCF-04096EB6DAA2}"/>
              </a:ext>
            </a:extLst>
          </p:cNvPr>
          <p:cNvSpPr txBox="1"/>
          <p:nvPr/>
        </p:nvSpPr>
        <p:spPr>
          <a:xfrm>
            <a:off x="266700" y="1832051"/>
            <a:ext cx="636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aramond" panose="02020404030301010803" pitchFamily="18" charset="0"/>
              </a:rPr>
              <a:t>The effect of capillary and viscous forces on x: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D85669-D349-3C41-4CBE-C0437009D919}"/>
              </a:ext>
            </a:extLst>
          </p:cNvPr>
          <p:cNvSpPr txBox="1"/>
          <p:nvPr/>
        </p:nvSpPr>
        <p:spPr>
          <a:xfrm>
            <a:off x="2365460" y="5399635"/>
            <a:ext cx="50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(a)</a:t>
            </a:r>
            <a:endParaRPr lang="fa-IR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176945-DDB4-2B7A-D3F7-9F681C202A05}"/>
              </a:ext>
            </a:extLst>
          </p:cNvPr>
          <p:cNvSpPr txBox="1"/>
          <p:nvPr/>
        </p:nvSpPr>
        <p:spPr>
          <a:xfrm>
            <a:off x="6531380" y="5399485"/>
            <a:ext cx="50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(b)</a:t>
            </a:r>
            <a:endParaRPr lang="fa-IR" dirty="0"/>
          </a:p>
        </p:txBody>
      </p:sp>
      <p:pic>
        <p:nvPicPr>
          <p:cNvPr id="21" name="Picture 1">
            <a:extLst>
              <a:ext uri="{FF2B5EF4-FFF2-40B4-BE49-F238E27FC236}">
                <a16:creationId xmlns:a16="http://schemas.microsoft.com/office/drawing/2014/main" id="{07813539-00F7-D61E-EF38-50E07404A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30" y="2395616"/>
            <a:ext cx="3600000" cy="3078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">
            <a:extLst>
              <a:ext uri="{FF2B5EF4-FFF2-40B4-BE49-F238E27FC236}">
                <a16:creationId xmlns:a16="http://schemas.microsoft.com/office/drawing/2014/main" id="{7EA987E4-F4A5-80F9-D996-AFDC194EB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56" y="2385096"/>
            <a:ext cx="3600000" cy="3078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01075CE-3946-3C81-801E-CA96A5A6B3C0}"/>
              </a:ext>
            </a:extLst>
          </p:cNvPr>
          <p:cNvSpPr txBox="1"/>
          <p:nvPr/>
        </p:nvSpPr>
        <p:spPr>
          <a:xfrm>
            <a:off x="1275852" y="5782885"/>
            <a:ext cx="6935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Variation of 𝑥 versus time for different value of (a)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(b)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518A8D7-5367-6222-E1A0-E39688F42F04}"/>
              </a:ext>
            </a:extLst>
          </p:cNvPr>
          <p:cNvSpPr/>
          <p:nvPr/>
        </p:nvSpPr>
        <p:spPr>
          <a:xfrm>
            <a:off x="595131" y="3571965"/>
            <a:ext cx="279400" cy="4953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270B4DB-C55F-53E0-4785-FD16CD6E8C95}"/>
              </a:ext>
            </a:extLst>
          </p:cNvPr>
          <p:cNvSpPr/>
          <p:nvPr/>
        </p:nvSpPr>
        <p:spPr>
          <a:xfrm>
            <a:off x="2321499" y="5228888"/>
            <a:ext cx="508000" cy="2472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D89AE7F-4C78-039B-31A3-87782B39E135}"/>
              </a:ext>
            </a:extLst>
          </p:cNvPr>
          <p:cNvCxnSpPr>
            <a:cxnSpLocks/>
          </p:cNvCxnSpPr>
          <p:nvPr/>
        </p:nvCxnSpPr>
        <p:spPr>
          <a:xfrm>
            <a:off x="2055631" y="2702442"/>
            <a:ext cx="0" cy="869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747B8F5-8193-125C-4C24-D9A29B1CB598}"/>
              </a:ext>
            </a:extLst>
          </p:cNvPr>
          <p:cNvCxnSpPr/>
          <p:nvPr/>
        </p:nvCxnSpPr>
        <p:spPr>
          <a:xfrm flipV="1">
            <a:off x="3871731" y="2746465"/>
            <a:ext cx="0" cy="1663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5D0A5A20-F31E-AEA6-DF5E-19E77C170819}"/>
              </a:ext>
            </a:extLst>
          </p:cNvPr>
          <p:cNvSpPr/>
          <p:nvPr/>
        </p:nvSpPr>
        <p:spPr>
          <a:xfrm>
            <a:off x="4743538" y="3571965"/>
            <a:ext cx="279400" cy="4953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1353229-3256-D16F-F8EE-7896977B1C5B}"/>
              </a:ext>
            </a:extLst>
          </p:cNvPr>
          <p:cNvSpPr/>
          <p:nvPr/>
        </p:nvSpPr>
        <p:spPr>
          <a:xfrm>
            <a:off x="6487419" y="5216582"/>
            <a:ext cx="508000" cy="2472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39AF5A1-47C8-61BE-B6E0-B8D0B20DCD9F}"/>
              </a:ext>
            </a:extLst>
          </p:cNvPr>
          <p:cNvCxnSpPr>
            <a:cxnSpLocks/>
          </p:cNvCxnSpPr>
          <p:nvPr/>
        </p:nvCxnSpPr>
        <p:spPr>
          <a:xfrm>
            <a:off x="6310131" y="2702441"/>
            <a:ext cx="0" cy="869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71DBE2A-E347-EAA1-0DCB-3251439EB0E1}"/>
              </a:ext>
            </a:extLst>
          </p:cNvPr>
          <p:cNvCxnSpPr>
            <a:cxnSpLocks/>
          </p:cNvCxnSpPr>
          <p:nvPr/>
        </p:nvCxnSpPr>
        <p:spPr>
          <a:xfrm>
            <a:off x="7986531" y="2737578"/>
            <a:ext cx="0" cy="1228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ject 2">
            <a:extLst>
              <a:ext uri="{FF2B5EF4-FFF2-40B4-BE49-F238E27FC236}">
                <a16:creationId xmlns:a16="http://schemas.microsoft.com/office/drawing/2014/main" id="{B3BA9001-F026-2AB7-31D0-193213472E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Capillary Transport Behavior in Elliptical Microchannels Based on Theoretical Modeling</a:t>
            </a:r>
            <a:endParaRPr sz="2400" spc="-10" dirty="0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1B07B55E-EDC2-4640-E2EF-B14098B490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85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18" grpId="0"/>
      <p:bldP spid="29" grpId="0"/>
      <p:bldP spid="30" grpId="0" animBg="1"/>
      <p:bldP spid="31" grpId="0" animBg="1"/>
      <p:bldP spid="34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74525-6054-316E-8A7E-D6483ECDE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2EC1F00-D6A7-0391-1299-6A67101244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5697" y="219694"/>
            <a:ext cx="7180898" cy="966930"/>
          </a:xfrm>
          <a:prstGeom prst="rect">
            <a:avLst/>
          </a:prstGeom>
        </p:spPr>
        <p:txBody>
          <a:bodyPr vert="horz" wrap="square" lIns="0" tIns="2260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/>
              <a:t>Capillary Transport Behavior in Elliptical Microchannels Based on Theoretical Modeling</a:t>
            </a:r>
            <a:endParaRPr sz="2400" spc="-1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499DCBA-CC2D-9E2F-101D-A470171FED44}"/>
              </a:ext>
            </a:extLst>
          </p:cNvPr>
          <p:cNvSpPr txBox="1"/>
          <p:nvPr/>
        </p:nvSpPr>
        <p:spPr>
          <a:xfrm>
            <a:off x="0" y="1279526"/>
            <a:ext cx="533400" cy="192360"/>
          </a:xfrm>
          <a:prstGeom prst="rect">
            <a:avLst/>
          </a:prstGeom>
          <a:solidFill>
            <a:srgbClr val="E59358"/>
          </a:solidFill>
        </p:spPr>
        <p:txBody>
          <a:bodyPr vert="horz" wrap="square" lIns="0" tIns="762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60"/>
              </a:spcBef>
            </a:pPr>
            <a:r>
              <a:rPr lang="en-US" sz="1200" b="1" dirty="0">
                <a:solidFill>
                  <a:srgbClr val="FFFFFF"/>
                </a:solidFill>
                <a:latin typeface="Tw Cen MT"/>
                <a:cs typeface="Tw Cen MT"/>
              </a:rPr>
              <a:t>9</a:t>
            </a:r>
            <a:endParaRPr sz="1200" dirty="0">
              <a:latin typeface="Tw Cen MT"/>
              <a:cs typeface="Tw Cen M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D4D08A3C-9C1B-D684-FAB1-FB46DC81CBF3}"/>
              </a:ext>
            </a:extLst>
          </p:cNvPr>
          <p:cNvGrpSpPr/>
          <p:nvPr/>
        </p:nvGrpSpPr>
        <p:grpSpPr>
          <a:xfrm>
            <a:off x="4999" y="6327012"/>
            <a:ext cx="9144317" cy="544483"/>
            <a:chOff x="0" y="6313515"/>
            <a:chExt cx="9144317" cy="544483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8EB33422-9BFD-C937-8DE9-9FC5FEA157A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13515"/>
              <a:ext cx="9143998" cy="544483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0FD08448-356D-DF4E-FB63-5CB1785ADE4A}"/>
                </a:ext>
              </a:extLst>
            </p:cNvPr>
            <p:cNvSpPr/>
            <p:nvPr/>
          </p:nvSpPr>
          <p:spPr>
            <a:xfrm>
              <a:off x="0" y="6359526"/>
              <a:ext cx="9144000" cy="481330"/>
            </a:xfrm>
            <a:custGeom>
              <a:avLst/>
              <a:gdLst/>
              <a:ahLst/>
              <a:cxnLst/>
              <a:rect l="l" t="t" r="r" b="b"/>
              <a:pathLst>
                <a:path w="9144000" h="481329">
                  <a:moveTo>
                    <a:pt x="0" y="481011"/>
                  </a:moveTo>
                  <a:lnTo>
                    <a:pt x="9143998" y="481011"/>
                  </a:lnTo>
                  <a:lnTo>
                    <a:pt x="9143998" y="0"/>
                  </a:lnTo>
                  <a:lnTo>
                    <a:pt x="0" y="0"/>
                  </a:lnTo>
                  <a:lnTo>
                    <a:pt x="0" y="481011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6C1CCE3F-7EBC-D0CD-6721-F21DE45C364E}"/>
                </a:ext>
              </a:extLst>
            </p:cNvPr>
            <p:cNvSpPr/>
            <p:nvPr/>
          </p:nvSpPr>
          <p:spPr>
            <a:xfrm>
              <a:off x="0" y="6334124"/>
              <a:ext cx="9144000" cy="506730"/>
            </a:xfrm>
            <a:custGeom>
              <a:avLst/>
              <a:gdLst/>
              <a:ahLst/>
              <a:cxnLst/>
              <a:rect l="l" t="t" r="r" b="b"/>
              <a:pathLst>
                <a:path w="9144000" h="506729">
                  <a:moveTo>
                    <a:pt x="0" y="0"/>
                  </a:moveTo>
                  <a:lnTo>
                    <a:pt x="9143997" y="0"/>
                  </a:lnTo>
                  <a:lnTo>
                    <a:pt x="9143997" y="506412"/>
                  </a:lnTo>
                  <a:lnTo>
                    <a:pt x="0" y="506412"/>
                  </a:lnTo>
                  <a:lnTo>
                    <a:pt x="0" y="0"/>
                  </a:lnTo>
                  <a:close/>
                </a:path>
              </a:pathLst>
            </a:custGeom>
            <a:ln w="9999">
              <a:solidFill>
                <a:srgbClr val="A4C3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86702804-20E5-79E3-6ED3-319C914B7FD8}"/>
                </a:ext>
              </a:extLst>
            </p:cNvPr>
            <p:cNvSpPr/>
            <p:nvPr/>
          </p:nvSpPr>
          <p:spPr>
            <a:xfrm>
              <a:off x="4938" y="6450906"/>
              <a:ext cx="9138920" cy="261620"/>
            </a:xfrm>
            <a:custGeom>
              <a:avLst/>
              <a:gdLst/>
              <a:ahLst/>
              <a:cxnLst/>
              <a:rect l="l" t="t" r="r" b="b"/>
              <a:pathLst>
                <a:path w="9138920" h="261620">
                  <a:moveTo>
                    <a:pt x="9138875" y="0"/>
                  </a:moveTo>
                  <a:lnTo>
                    <a:pt x="0" y="0"/>
                  </a:lnTo>
                  <a:lnTo>
                    <a:pt x="0" y="261211"/>
                  </a:lnTo>
                  <a:lnTo>
                    <a:pt x="9138875" y="261211"/>
                  </a:lnTo>
                  <a:lnTo>
                    <a:pt x="9138875" y="0"/>
                  </a:lnTo>
                  <a:close/>
                </a:path>
              </a:pathLst>
            </a:custGeom>
            <a:solidFill>
              <a:srgbClr val="A8D200">
                <a:alpha val="72158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44B1F801-46C7-E5ED-DA60-665D7B45375C}"/>
                </a:ext>
              </a:extLst>
            </p:cNvPr>
            <p:cNvSpPr/>
            <p:nvPr/>
          </p:nvSpPr>
          <p:spPr>
            <a:xfrm>
              <a:off x="4762" y="6334124"/>
              <a:ext cx="9139555" cy="0"/>
            </a:xfrm>
            <a:custGeom>
              <a:avLst/>
              <a:gdLst/>
              <a:ahLst/>
              <a:cxnLst/>
              <a:rect l="l" t="t" r="r" b="b"/>
              <a:pathLst>
                <a:path w="9139555">
                  <a:moveTo>
                    <a:pt x="0" y="0"/>
                  </a:moveTo>
                  <a:lnTo>
                    <a:pt x="9139234" y="1"/>
                  </a:lnTo>
                </a:path>
              </a:pathLst>
            </a:custGeom>
            <a:ln w="50799">
              <a:solidFill>
                <a:srgbClr val="FF2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7BD85DB-DD84-0087-2C21-882746FD3EFF}"/>
              </a:ext>
            </a:extLst>
          </p:cNvPr>
          <p:cNvSpPr txBox="1"/>
          <p:nvPr/>
        </p:nvSpPr>
        <p:spPr>
          <a:xfrm>
            <a:off x="266700" y="1832051"/>
            <a:ext cx="636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aramond" panose="02020404030301010803" pitchFamily="18" charset="0"/>
              </a:rPr>
              <a:t>The effect of aspect ratio (k = b/a) on x: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1990872-CC7D-566D-CE54-FD9AFD8BD149}"/>
                  </a:ext>
                </a:extLst>
              </p:cNvPr>
              <p:cNvSpPr txBox="1"/>
              <p:nvPr/>
            </p:nvSpPr>
            <p:spPr>
              <a:xfrm>
                <a:off x="381000" y="5651536"/>
                <a:ext cx="859313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Variation of 𝑥 versus time for different shape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</m:t>
                    </m:r>
                    <m:r>
                      <a:rPr lang="en-US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(a) oblate and circular shapes, and (b) circular and prolate shapes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1990872-CC7D-566D-CE54-FD9AFD8BD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5651536"/>
                <a:ext cx="8593136" cy="646331"/>
              </a:xfrm>
              <a:prstGeom prst="rect">
                <a:avLst/>
              </a:prstGeom>
              <a:blipFill>
                <a:blip r:embed="rId3"/>
                <a:stretch>
                  <a:fillRect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B958C75-84BE-41E1-1193-508926218A1A}"/>
              </a:ext>
            </a:extLst>
          </p:cNvPr>
          <p:cNvSpPr txBox="1"/>
          <p:nvPr/>
        </p:nvSpPr>
        <p:spPr>
          <a:xfrm>
            <a:off x="2372140" y="5306641"/>
            <a:ext cx="50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(a)</a:t>
            </a:r>
            <a:endParaRPr lang="fa-IR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50F887-B102-E9E2-E7EB-2E701F47584A}"/>
              </a:ext>
            </a:extLst>
          </p:cNvPr>
          <p:cNvSpPr txBox="1"/>
          <p:nvPr/>
        </p:nvSpPr>
        <p:spPr>
          <a:xfrm>
            <a:off x="6538060" y="5306491"/>
            <a:ext cx="50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(b)</a:t>
            </a:r>
            <a:endParaRPr lang="fa-IR" dirty="0"/>
          </a:p>
        </p:txBody>
      </p:sp>
      <p:pic>
        <p:nvPicPr>
          <p:cNvPr id="14" name="Picture 1">
            <a:extLst>
              <a:ext uri="{FF2B5EF4-FFF2-40B4-BE49-F238E27FC236}">
                <a16:creationId xmlns:a16="http://schemas.microsoft.com/office/drawing/2014/main" id="{43AE2B96-1838-D86D-B417-79F1DB5EC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10" y="2291420"/>
            <a:ext cx="3600000" cy="3078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2D4AF0B3-1960-A9B5-4712-5B17D9780109}"/>
              </a:ext>
            </a:extLst>
          </p:cNvPr>
          <p:cNvSpPr/>
          <p:nvPr/>
        </p:nvSpPr>
        <p:spPr>
          <a:xfrm>
            <a:off x="594036" y="3438232"/>
            <a:ext cx="279400" cy="4953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B0825AF-CCB2-6907-B9DE-F33CA7C6937D}"/>
              </a:ext>
            </a:extLst>
          </p:cNvPr>
          <p:cNvSpPr/>
          <p:nvPr/>
        </p:nvSpPr>
        <p:spPr>
          <a:xfrm>
            <a:off x="2320404" y="5107855"/>
            <a:ext cx="508000" cy="2472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57BF9C1-FCA7-D840-AA69-7686AE30D7E8}"/>
              </a:ext>
            </a:extLst>
          </p:cNvPr>
          <p:cNvCxnSpPr>
            <a:cxnSpLocks/>
          </p:cNvCxnSpPr>
          <p:nvPr/>
        </p:nvCxnSpPr>
        <p:spPr>
          <a:xfrm>
            <a:off x="2016436" y="2632209"/>
            <a:ext cx="0" cy="869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E9CD8E0-A1B8-7D06-0D43-77C62D779EBF}"/>
              </a:ext>
            </a:extLst>
          </p:cNvPr>
          <p:cNvCxnSpPr>
            <a:cxnSpLocks/>
          </p:cNvCxnSpPr>
          <p:nvPr/>
        </p:nvCxnSpPr>
        <p:spPr>
          <a:xfrm>
            <a:off x="3781736" y="2708409"/>
            <a:ext cx="0" cy="869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CEE2E810-766C-AE65-243F-490BD80E9B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9400" y="2286459"/>
            <a:ext cx="3600000" cy="3069473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0F0C02D-0601-A167-245B-B4DD112CAE1A}"/>
              </a:ext>
            </a:extLst>
          </p:cNvPr>
          <p:cNvSpPr/>
          <p:nvPr/>
        </p:nvSpPr>
        <p:spPr>
          <a:xfrm>
            <a:off x="4791474" y="3446319"/>
            <a:ext cx="279400" cy="4953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14CB8D9-393F-9582-2584-F003F0C5B993}"/>
              </a:ext>
            </a:extLst>
          </p:cNvPr>
          <p:cNvSpPr/>
          <p:nvPr/>
        </p:nvSpPr>
        <p:spPr>
          <a:xfrm>
            <a:off x="6517842" y="5115942"/>
            <a:ext cx="508000" cy="2472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FB75A55-F976-6059-391E-C117F7DD819D}"/>
              </a:ext>
            </a:extLst>
          </p:cNvPr>
          <p:cNvCxnSpPr>
            <a:cxnSpLocks/>
          </p:cNvCxnSpPr>
          <p:nvPr/>
        </p:nvCxnSpPr>
        <p:spPr>
          <a:xfrm>
            <a:off x="6213874" y="2640296"/>
            <a:ext cx="0" cy="869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758D43A-5F5B-4B71-45BA-613BA8C70708}"/>
              </a:ext>
            </a:extLst>
          </p:cNvPr>
          <p:cNvCxnSpPr>
            <a:cxnSpLocks/>
          </p:cNvCxnSpPr>
          <p:nvPr/>
        </p:nvCxnSpPr>
        <p:spPr>
          <a:xfrm>
            <a:off x="7979174" y="2716496"/>
            <a:ext cx="0" cy="869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33DB7607-3D8A-740F-4417-B33EEEFF5D36}"/>
              </a:ext>
            </a:extLst>
          </p:cNvPr>
          <p:cNvSpPr/>
          <p:nvPr/>
        </p:nvSpPr>
        <p:spPr>
          <a:xfrm>
            <a:off x="1559167" y="2652320"/>
            <a:ext cx="432000" cy="252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2E92187-97F6-93E0-E0B2-0D6A15A26D6C}"/>
              </a:ext>
            </a:extLst>
          </p:cNvPr>
          <p:cNvSpPr/>
          <p:nvPr/>
        </p:nvSpPr>
        <p:spPr>
          <a:xfrm>
            <a:off x="1557911" y="3047898"/>
            <a:ext cx="324000" cy="324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1746A8B-6F83-57BE-FBCA-09C10ACCB7D3}"/>
              </a:ext>
            </a:extLst>
          </p:cNvPr>
          <p:cNvSpPr/>
          <p:nvPr/>
        </p:nvSpPr>
        <p:spPr>
          <a:xfrm>
            <a:off x="5742824" y="2589320"/>
            <a:ext cx="324000" cy="324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474F52D-EA5B-589C-CF94-EAA68D01D4D9}"/>
              </a:ext>
            </a:extLst>
          </p:cNvPr>
          <p:cNvSpPr/>
          <p:nvPr/>
        </p:nvSpPr>
        <p:spPr>
          <a:xfrm>
            <a:off x="5773337" y="2957194"/>
            <a:ext cx="252000" cy="432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558EF97F-1F4F-6F08-E8CF-1D768D458E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14420" y="258541"/>
            <a:ext cx="829959" cy="87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32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12" grpId="0"/>
      <p:bldP spid="16" grpId="0" animBg="1"/>
      <p:bldP spid="17" grpId="0" animBg="1"/>
      <p:bldP spid="23" grpId="0" animBg="1"/>
      <p:bldP spid="24" grpId="0" animBg="1"/>
      <p:bldP spid="27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B6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776</Words>
  <Application>Microsoft Office PowerPoint</Application>
  <PresentationFormat>On-screen Show (4:3)</PresentationFormat>
  <Paragraphs>86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Cambria Math</vt:lpstr>
      <vt:lpstr>Domine</vt:lpstr>
      <vt:lpstr>Garamond</vt:lpstr>
      <vt:lpstr>Myriad Pro</vt:lpstr>
      <vt:lpstr>Times New Roman</vt:lpstr>
      <vt:lpstr>Tw Cen MT</vt:lpstr>
      <vt:lpstr>Office Theme</vt:lpstr>
      <vt:lpstr>Equation</vt:lpstr>
      <vt:lpstr>PowerPoint Presentation</vt:lpstr>
      <vt:lpstr>Introduction</vt:lpstr>
      <vt:lpstr>A Comprehensive Analysis of Capillary Penetration in Circular and Rectangular Microchannels</vt:lpstr>
      <vt:lpstr>A Comprehensive Analysis of Capillary Penetration in Circular and Rectangular Microchannels</vt:lpstr>
      <vt:lpstr>A Comprehensive Analysis of Capillary Penetration in Circular and Rectangular Microchannels</vt:lpstr>
      <vt:lpstr>Capillary Transport Behavior in Elliptical Microchannels Based on Theoretical Modeling</vt:lpstr>
      <vt:lpstr>Capillary Transport Behavior in Elliptical Microchannels Based on Theoretical Modeling</vt:lpstr>
      <vt:lpstr>Capillary Transport Behavior in Elliptical Microchannels Based on Theoretical Modeling</vt:lpstr>
      <vt:lpstr>Capillary Transport Behavior in Elliptical Microchannels Based on Theoretical Modeling</vt:lpstr>
      <vt:lpstr>Capillary Transport Behavior in Elliptical Microchannels Based on Theoretical Modeling</vt:lpstr>
      <vt:lpstr>Direct Numerical Simulation of Capillary Microfluids:  Lattice Boltzmann Method</vt:lpstr>
      <vt:lpstr>Direct Numerical Simulation of Capillary Microfluids:  Lattice Boltzmann Method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Amin A. Delouei</cp:lastModifiedBy>
  <cp:revision>4</cp:revision>
  <dcterms:created xsi:type="dcterms:W3CDTF">2023-10-13T05:25:24Z</dcterms:created>
  <dcterms:modified xsi:type="dcterms:W3CDTF">2025-11-28T19:08:43Z</dcterms:modified>
</cp:coreProperties>
</file>